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4" r:id="rId3"/>
    <p:sldId id="267" r:id="rId4"/>
    <p:sldId id="262" r:id="rId5"/>
    <p:sldId id="260" r:id="rId6"/>
    <p:sldId id="292" r:id="rId7"/>
    <p:sldId id="261" r:id="rId8"/>
    <p:sldId id="263" r:id="rId9"/>
    <p:sldId id="293" r:id="rId10"/>
    <p:sldId id="299" r:id="rId11"/>
    <p:sldId id="294" r:id="rId12"/>
    <p:sldId id="302" r:id="rId13"/>
    <p:sldId id="301" r:id="rId14"/>
    <p:sldId id="295" r:id="rId15"/>
    <p:sldId id="304" r:id="rId16"/>
    <p:sldId id="296" r:id="rId17"/>
    <p:sldId id="297" r:id="rId18"/>
    <p:sldId id="305" r:id="rId19"/>
    <p:sldId id="298" r:id="rId20"/>
    <p:sldId id="268" r:id="rId21"/>
    <p:sldId id="270" r:id="rId22"/>
  </p:sldIdLst>
  <p:sldSz cx="18288000" cy="10287000"/>
  <p:notesSz cx="6858000" cy="9144000"/>
  <p:embeddedFontLst>
    <p:embeddedFont>
      <p:font typeface="Nourd" panose="020B0604020202020204" charset="0"/>
      <p:regular r:id="rId24"/>
    </p:embeddedFont>
    <p:embeddedFont>
      <p:font typeface="Nourd Bold" panose="020B0604020202020204" charset="0"/>
      <p:regular r:id="rId25"/>
    </p:embeddedFont>
    <p:embeddedFont>
      <p:font typeface="Calibri" panose="020F0502020204030204" pitchFamily="34" charset="0"/>
      <p:regular r:id="rId26"/>
      <p:bold r:id="rId27"/>
      <p:italic r:id="rId28"/>
      <p:boldItalic r:id="rId29"/>
    </p:embeddedFont>
    <p:embeddedFont>
      <p:font typeface="Iskoola Pota" panose="020B0802040204020203" pitchFamily="3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i-L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C196C8-6843-4B03-BFE9-87C19CDD59EE}" type="datetimeFigureOut">
              <a:rPr lang="si-LK" smtClean="0"/>
              <a:t>2023-04-08</a:t>
            </a:fld>
            <a:endParaRPr lang="si-L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i-L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i-L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i-L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7F05B6-740E-4976-A9D6-2F90BC25D6A9}" type="slidenum">
              <a:rPr lang="si-LK" smtClean="0"/>
              <a:t>‹#›</a:t>
            </a:fld>
            <a:endParaRPr lang="si-LK"/>
          </a:p>
        </p:txBody>
      </p:sp>
    </p:spTree>
    <p:extLst>
      <p:ext uri="{BB962C8B-B14F-4D97-AF65-F5344CB8AC3E}">
        <p14:creationId xmlns:p14="http://schemas.microsoft.com/office/powerpoint/2010/main" val="393716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i-LK" dirty="0"/>
          </a:p>
        </p:txBody>
      </p:sp>
      <p:sp>
        <p:nvSpPr>
          <p:cNvPr id="4" name="Slide Number Placeholder 3"/>
          <p:cNvSpPr>
            <a:spLocks noGrp="1"/>
          </p:cNvSpPr>
          <p:nvPr>
            <p:ph type="sldNum" sz="quarter" idx="5"/>
          </p:nvPr>
        </p:nvSpPr>
        <p:spPr/>
        <p:txBody>
          <a:bodyPr/>
          <a:lstStyle/>
          <a:p>
            <a:fld id="{6E7F05B6-740E-4976-A9D6-2F90BC25D6A9}" type="slidenum">
              <a:rPr lang="si-LK" smtClean="0"/>
              <a:t>16</a:t>
            </a:fld>
            <a:endParaRPr lang="si-LK"/>
          </a:p>
        </p:txBody>
      </p:sp>
    </p:spTree>
    <p:extLst>
      <p:ext uri="{BB962C8B-B14F-4D97-AF65-F5344CB8AC3E}">
        <p14:creationId xmlns:p14="http://schemas.microsoft.com/office/powerpoint/2010/main" val="423455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0.svg"/><Relationship Id="rId7"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25.jpeg"/><Relationship Id="rId9"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30.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1.jpeg"/><Relationship Id="rId10" Type="http://schemas.openxmlformats.org/officeDocument/2006/relationships/image" Target="../media/image32.jpeg"/><Relationship Id="rId4" Type="http://schemas.openxmlformats.org/officeDocument/2006/relationships/image" Target="../media/image4.svg"/><Relationship Id="rId9" Type="http://schemas.openxmlformats.org/officeDocument/2006/relationships/image" Target="../media/image17.svg"/></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33.jpeg"/><Relationship Id="rId9"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37.jpeg"/><Relationship Id="rId9"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6.jpeg"/><Relationship Id="rId3" Type="http://schemas.openxmlformats.org/officeDocument/2006/relationships/image" Target="../media/image43.svg"/><Relationship Id="rId7" Type="http://schemas.openxmlformats.org/officeDocument/2006/relationships/image" Target="../media/image41.jpeg"/><Relationship Id="rId12" Type="http://schemas.openxmlformats.org/officeDocument/2006/relationships/image" Target="../media/image43.jpeg"/><Relationship Id="rId17" Type="http://schemas.openxmlformats.org/officeDocument/2006/relationships/image" Target="../media/image23.jpeg"/><Relationship Id="rId2" Type="http://schemas.openxmlformats.org/officeDocument/2006/relationships/image" Target="../media/image39.png"/><Relationship Id="rId16"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0.jpeg"/><Relationship Id="rId11" Type="http://schemas.openxmlformats.org/officeDocument/2006/relationships/image" Target="../media/image19.jpeg"/><Relationship Id="rId5" Type="http://schemas.openxmlformats.org/officeDocument/2006/relationships/image" Target="../media/image17.jpeg"/><Relationship Id="rId15" Type="http://schemas.openxmlformats.org/officeDocument/2006/relationships/image" Target="../media/image20.jpeg"/><Relationship Id="rId10" Type="http://schemas.openxmlformats.org/officeDocument/2006/relationships/image" Target="../media/image42.jpeg"/><Relationship Id="rId4" Type="http://schemas.openxmlformats.org/officeDocument/2006/relationships/image" Target="../media/image33.jpeg"/><Relationship Id="rId9" Type="http://schemas.openxmlformats.org/officeDocument/2006/relationships/image" Target="../media/image12.jpeg"/><Relationship Id="rId1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1.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1.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4.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400000" flipH="1">
            <a:off x="5914286" y="130949"/>
            <a:ext cx="16671768" cy="937787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flipH="1">
            <a:off x="-1786262" y="0"/>
            <a:ext cx="12714270" cy="102870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4250170" y="6934511"/>
            <a:ext cx="8850759" cy="8850759"/>
          </a:xfrm>
          <a:prstGeom prst="rect">
            <a:avLst/>
          </a:prstGeom>
        </p:spPr>
      </p:pic>
      <p:grpSp>
        <p:nvGrpSpPr>
          <p:cNvPr id="5" name="Group 5"/>
          <p:cNvGrpSpPr/>
          <p:nvPr/>
        </p:nvGrpSpPr>
        <p:grpSpPr>
          <a:xfrm>
            <a:off x="9561235" y="1079286"/>
            <a:ext cx="8128428" cy="812842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FAFA"/>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8" name="Group 8"/>
          <p:cNvGrpSpPr>
            <a:grpSpLocks noChangeAspect="1"/>
          </p:cNvGrpSpPr>
          <p:nvPr/>
        </p:nvGrpSpPr>
        <p:grpSpPr>
          <a:xfrm>
            <a:off x="9896016" y="1414082"/>
            <a:ext cx="7458865" cy="7458835"/>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7457" r="-32635"/>
              </a:stretch>
            </a:blipFill>
          </p:spPr>
        </p:sp>
      </p:grpSp>
      <p:sp>
        <p:nvSpPr>
          <p:cNvPr id="10" name="TextBox 10"/>
          <p:cNvSpPr txBox="1"/>
          <p:nvPr/>
        </p:nvSpPr>
        <p:spPr>
          <a:xfrm>
            <a:off x="598337" y="3613765"/>
            <a:ext cx="8962898" cy="3693319"/>
          </a:xfrm>
          <a:prstGeom prst="rect">
            <a:avLst/>
          </a:prstGeom>
        </p:spPr>
        <p:txBody>
          <a:bodyPr lIns="0" tIns="0" rIns="0" bIns="0" rtlCol="0" anchor="t">
            <a:spAutoFit/>
          </a:bodyPr>
          <a:lstStyle/>
          <a:p>
            <a:pPr>
              <a:lnSpc>
                <a:spcPts val="9600"/>
              </a:lnSpc>
            </a:pPr>
            <a:r>
              <a:rPr lang="en-US" sz="8000" dirty="0">
                <a:solidFill>
                  <a:srgbClr val="FFFFFF"/>
                </a:solidFill>
                <a:latin typeface="Nourd"/>
              </a:rPr>
              <a:t>HOSPITAL MANAGEMENT SYSTEM</a:t>
            </a:r>
          </a:p>
        </p:txBody>
      </p:sp>
      <p:grpSp>
        <p:nvGrpSpPr>
          <p:cNvPr id="11" name="Group 11"/>
          <p:cNvGrpSpPr/>
          <p:nvPr/>
        </p:nvGrpSpPr>
        <p:grpSpPr>
          <a:xfrm>
            <a:off x="-1295400" y="2324100"/>
            <a:ext cx="9730309" cy="3796911"/>
            <a:chOff x="-309663" y="-280215"/>
            <a:chExt cx="12973746" cy="5062550"/>
          </a:xfrm>
        </p:grpSpPr>
        <p:grpSp>
          <p:nvGrpSpPr>
            <p:cNvPr id="12" name="Group 12"/>
            <p:cNvGrpSpPr/>
            <p:nvPr/>
          </p:nvGrpSpPr>
          <p:grpSpPr>
            <a:xfrm>
              <a:off x="0" y="-280215"/>
              <a:ext cx="12664083" cy="5062550"/>
              <a:chOff x="0" y="-47625"/>
              <a:chExt cx="2152378" cy="860425"/>
            </a:xfrm>
          </p:grpSpPr>
          <p:sp>
            <p:nvSpPr>
              <p:cNvPr id="13" name="Freeform 13"/>
              <p:cNvSpPr/>
              <p:nvPr/>
            </p:nvSpPr>
            <p:spPr>
              <a:xfrm>
                <a:off x="0" y="0"/>
                <a:ext cx="2152378" cy="154111"/>
              </a:xfrm>
              <a:custGeom>
                <a:avLst/>
                <a:gdLst/>
                <a:ahLst/>
                <a:cxnLst/>
                <a:rect l="l" t="t" r="r" b="b"/>
                <a:pathLst>
                  <a:path w="2152378" h="154111">
                    <a:moveTo>
                      <a:pt x="41570" y="0"/>
                    </a:moveTo>
                    <a:lnTo>
                      <a:pt x="2110808" y="0"/>
                    </a:lnTo>
                    <a:cubicBezTo>
                      <a:pt x="2121833" y="0"/>
                      <a:pt x="2132406" y="4380"/>
                      <a:pt x="2140203" y="12176"/>
                    </a:cubicBezTo>
                    <a:cubicBezTo>
                      <a:pt x="2147998" y="19972"/>
                      <a:pt x="2152378" y="30545"/>
                      <a:pt x="2152378" y="41570"/>
                    </a:cubicBezTo>
                    <a:lnTo>
                      <a:pt x="2152378" y="112541"/>
                    </a:lnTo>
                    <a:cubicBezTo>
                      <a:pt x="2152378" y="123566"/>
                      <a:pt x="2147998" y="134140"/>
                      <a:pt x="2140203" y="141936"/>
                    </a:cubicBezTo>
                    <a:cubicBezTo>
                      <a:pt x="2132406" y="149732"/>
                      <a:pt x="2121833" y="154111"/>
                      <a:pt x="2110808" y="154111"/>
                    </a:cubicBezTo>
                    <a:lnTo>
                      <a:pt x="41570" y="154111"/>
                    </a:lnTo>
                    <a:cubicBezTo>
                      <a:pt x="30545" y="154111"/>
                      <a:pt x="19972" y="149732"/>
                      <a:pt x="12176" y="141936"/>
                    </a:cubicBezTo>
                    <a:cubicBezTo>
                      <a:pt x="4380" y="134140"/>
                      <a:pt x="0" y="123566"/>
                      <a:pt x="0" y="112541"/>
                    </a:cubicBezTo>
                    <a:lnTo>
                      <a:pt x="0" y="41570"/>
                    </a:lnTo>
                    <a:cubicBezTo>
                      <a:pt x="0" y="30545"/>
                      <a:pt x="4380" y="19972"/>
                      <a:pt x="12176" y="12176"/>
                    </a:cubicBezTo>
                    <a:cubicBezTo>
                      <a:pt x="19972" y="4380"/>
                      <a:pt x="30545" y="0"/>
                      <a:pt x="41570" y="0"/>
                    </a:cubicBezTo>
                    <a:close/>
                  </a:path>
                </a:pathLst>
              </a:custGeom>
              <a:solidFill>
                <a:srgbClr val="DCFAFA">
                  <a:alpha val="74902"/>
                </a:srgbClr>
              </a:solidFill>
            </p:spPr>
            <p:txBody>
              <a:bodyPr/>
              <a:lstStyle/>
              <a:p>
                <a:endParaRPr lang="si-LK"/>
              </a:p>
            </p:txBody>
          </p:sp>
          <p:sp>
            <p:nvSpPr>
              <p:cNvPr id="14" name="TextBox 14"/>
              <p:cNvSpPr txBox="1"/>
              <p:nvPr/>
            </p:nvSpPr>
            <p:spPr>
              <a:xfrm>
                <a:off x="0" y="-47625"/>
                <a:ext cx="812800" cy="860425"/>
              </a:xfrm>
              <a:prstGeom prst="rect">
                <a:avLst/>
              </a:prstGeom>
            </p:spPr>
            <p:txBody>
              <a:bodyPr lIns="59041" tIns="59041" rIns="59041" bIns="59041" rtlCol="0" anchor="ctr"/>
              <a:lstStyle/>
              <a:p>
                <a:pPr algn="ctr">
                  <a:lnSpc>
                    <a:spcPts val="3360"/>
                  </a:lnSpc>
                </a:pPr>
                <a:endParaRPr/>
              </a:p>
            </p:txBody>
          </p:sp>
        </p:grpSp>
        <p:sp>
          <p:nvSpPr>
            <p:cNvPr id="15" name="TextBox 15"/>
            <p:cNvSpPr txBox="1"/>
            <p:nvPr/>
          </p:nvSpPr>
          <p:spPr>
            <a:xfrm>
              <a:off x="-309663" y="170315"/>
              <a:ext cx="9627818" cy="566126"/>
            </a:xfrm>
            <a:prstGeom prst="rect">
              <a:avLst/>
            </a:prstGeom>
          </p:spPr>
          <p:txBody>
            <a:bodyPr lIns="0" tIns="0" rIns="0" bIns="0" rtlCol="0" anchor="t">
              <a:spAutoFit/>
            </a:bodyPr>
            <a:lstStyle/>
            <a:p>
              <a:pPr algn="r">
                <a:lnSpc>
                  <a:spcPts val="3486"/>
                </a:lnSpc>
              </a:pPr>
              <a:r>
                <a:rPr lang="en-US" sz="2905" dirty="0">
                  <a:solidFill>
                    <a:srgbClr val="18BBCB"/>
                  </a:solidFill>
                  <a:latin typeface="Nourd Bold"/>
                </a:rPr>
                <a:t>HMS | DITEC Final Project</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750"/>
                                        <p:tgtEl>
                                          <p:spTgt spid="11"/>
                                        </p:tgtEl>
                                      </p:cBhvr>
                                    </p:animEffect>
                                  </p:childTnLst>
                                </p:cTn>
                              </p:par>
                            </p:childTnLst>
                          </p:cTn>
                        </p:par>
                        <p:par>
                          <p:cTn id="8" fill="hold">
                            <p:stCondLst>
                              <p:cond delay="1250"/>
                            </p:stCondLst>
                            <p:childTnLst>
                              <p:par>
                                <p:cTn id="9" presetID="16" presetClass="entr" presetSubtype="21"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1000"/>
                                        <p:tgtEl>
                                          <p:spTgt spid="10"/>
                                        </p:tgtEl>
                                      </p:cBhvr>
                                    </p:animEffect>
                                  </p:childTnLst>
                                </p:cTn>
                              </p:par>
                              <p:par>
                                <p:cTn id="12" presetID="1" presetClass="entr" presetSubtype="0" fill="hold" nodeType="withEffect">
                                  <p:stCondLst>
                                    <p:cond delay="250"/>
                                  </p:stCondLst>
                                  <p:childTnLst>
                                    <p:set>
                                      <p:cBhvr>
                                        <p:cTn id="13" dur="1" fill="hold">
                                          <p:stCondLst>
                                            <p:cond delay="12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6058477"/>
            <a:ext cx="18830664" cy="14174355"/>
          </a:xfrm>
          <a:prstGeom prst="rect">
            <a:avLst/>
          </a:prstGeom>
        </p:spPr>
      </p:pic>
      <p:grpSp>
        <p:nvGrpSpPr>
          <p:cNvPr id="6" name="Group 6"/>
          <p:cNvGrpSpPr/>
          <p:nvPr/>
        </p:nvGrpSpPr>
        <p:grpSpPr>
          <a:xfrm>
            <a:off x="9415332" y="745497"/>
            <a:ext cx="7876514" cy="1468990"/>
            <a:chOff x="0" y="0"/>
            <a:chExt cx="1547314" cy="403638"/>
          </a:xfrm>
        </p:grpSpPr>
        <p:sp>
          <p:nvSpPr>
            <p:cNvPr id="7" name="Freeform 7"/>
            <p:cNvSpPr/>
            <p:nvPr/>
          </p:nvSpPr>
          <p:spPr>
            <a:xfrm>
              <a:off x="0" y="0"/>
              <a:ext cx="1547314" cy="403638"/>
            </a:xfrm>
            <a:custGeom>
              <a:avLst/>
              <a:gdLst/>
              <a:ahLst/>
              <a:cxnLst/>
              <a:rect l="l" t="t" r="r" b="b"/>
              <a:pathLst>
                <a:path w="1547314" h="403638">
                  <a:moveTo>
                    <a:pt x="0" y="0"/>
                  </a:moveTo>
                  <a:lnTo>
                    <a:pt x="1547314" y="0"/>
                  </a:lnTo>
                  <a:lnTo>
                    <a:pt x="1547314" y="403638"/>
                  </a:lnTo>
                  <a:lnTo>
                    <a:pt x="0" y="403638"/>
                  </a:lnTo>
                  <a:close/>
                </a:path>
              </a:pathLst>
            </a:custGeom>
            <a:solidFill>
              <a:srgbClr val="18BBCB"/>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645098" y="5429719"/>
            <a:ext cx="5440755" cy="1654499"/>
            <a:chOff x="0" y="0"/>
            <a:chExt cx="7254340" cy="2205999"/>
          </a:xfrm>
        </p:grpSpPr>
        <p:grpSp>
          <p:nvGrpSpPr>
            <p:cNvPr id="14" name="Group 14"/>
            <p:cNvGrpSpPr/>
            <p:nvPr/>
          </p:nvGrpSpPr>
          <p:grpSpPr>
            <a:xfrm>
              <a:off x="0" y="0"/>
              <a:ext cx="7254340" cy="2205999"/>
              <a:chOff x="0" y="0"/>
              <a:chExt cx="1432956" cy="435753"/>
            </a:xfrm>
          </p:grpSpPr>
          <p:sp>
            <p:nvSpPr>
              <p:cNvPr id="15" name="Freeform 15"/>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321851" y="420373"/>
              <a:ext cx="6610637" cy="1299502"/>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FFFFFF"/>
                  </a:solidFill>
                  <a:latin typeface="Nourd Bold"/>
                </a:rPr>
                <a:t>Codes used for Login Page</a:t>
              </a:r>
              <a:endParaRPr lang="en-US" sz="3200" u="none" dirty="0">
                <a:solidFill>
                  <a:srgbClr val="FFFFFF"/>
                </a:solidFill>
                <a:latin typeface="Nourd Bold"/>
              </a:endParaRPr>
            </a:p>
          </p:txBody>
        </p:sp>
      </p:grpSp>
      <p:pic>
        <p:nvPicPr>
          <p:cNvPr id="3" name="Picture 2"/>
          <p:cNvPicPr>
            <a:picLocks noChangeAspect="1"/>
          </p:cNvPicPr>
          <p:nvPr/>
        </p:nvPicPr>
        <p:blipFill>
          <a:blip r:embed="rId4"/>
          <a:stretch>
            <a:fillRect/>
          </a:stretch>
        </p:blipFill>
        <p:spPr>
          <a:xfrm>
            <a:off x="6751733" y="1479992"/>
            <a:ext cx="11008544" cy="6412437"/>
          </a:xfrm>
          <a:prstGeom prst="rect">
            <a:avLst/>
          </a:prstGeom>
        </p:spPr>
      </p:pic>
    </p:spTree>
    <p:extLst>
      <p:ext uri="{BB962C8B-B14F-4D97-AF65-F5344CB8AC3E}">
        <p14:creationId xmlns:p14="http://schemas.microsoft.com/office/powerpoint/2010/main" val="27377358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000"/>
                                        <p:tgtEl>
                                          <p:spTgt spid="13"/>
                                        </p:tgtEl>
                                      </p:cBhvr>
                                    </p:animEffect>
                                  </p:childTnLst>
                                </p:cTn>
                              </p:par>
                              <p:par>
                                <p:cTn id="8" presetID="22" presetClass="entr" presetSubtype="4"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226636" y="0"/>
            <a:ext cx="12714270" cy="10287000"/>
          </a:xfrm>
          <a:prstGeom prst="rect">
            <a:avLst/>
          </a:prstGeom>
        </p:spPr>
      </p:pic>
      <p:grpSp>
        <p:nvGrpSpPr>
          <p:cNvPr id="3" name="Group 3"/>
          <p:cNvGrpSpPr/>
          <p:nvPr/>
        </p:nvGrpSpPr>
        <p:grpSpPr>
          <a:xfrm>
            <a:off x="4659807" y="659307"/>
            <a:ext cx="8968385" cy="896838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FAFA"/>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5725946" y="2155658"/>
            <a:ext cx="12267786" cy="7290556"/>
            <a:chOff x="62601" y="-2350257"/>
            <a:chExt cx="6350000" cy="11270024"/>
          </a:xfrm>
        </p:grpSpPr>
        <p:sp>
          <p:nvSpPr>
            <p:cNvPr id="7" name="Freeform 7"/>
            <p:cNvSpPr/>
            <p:nvPr/>
          </p:nvSpPr>
          <p:spPr>
            <a:xfrm>
              <a:off x="62601" y="-2350257"/>
              <a:ext cx="6350000" cy="11270024"/>
            </a:xfrm>
            <a:prstGeom prst="rect">
              <a:avLst/>
            </a:prstGeom>
            <a:blipFill>
              <a:blip r:embed="rId4">
                <a:extLst>
                  <a:ext uri="{28A0092B-C50C-407E-A947-70E740481C1C}">
                    <a14:useLocalDpi xmlns:a14="http://schemas.microsoft.com/office/drawing/2010/main" val="0"/>
                  </a:ext>
                </a:extLst>
              </a:blip>
              <a:stretch>
                <a:fillRect/>
              </a:stretch>
            </a:blip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5137334" y="7057669"/>
            <a:ext cx="8850759" cy="8850759"/>
          </a:xfrm>
          <a:prstGeom prst="rect">
            <a:avLst/>
          </a:prstGeom>
        </p:spPr>
      </p:pic>
      <p:grpSp>
        <p:nvGrpSpPr>
          <p:cNvPr id="9" name="Group 9"/>
          <p:cNvGrpSpPr/>
          <p:nvPr/>
        </p:nvGrpSpPr>
        <p:grpSpPr>
          <a:xfrm>
            <a:off x="294257" y="807880"/>
            <a:ext cx="7116723" cy="7613358"/>
            <a:chOff x="297592" y="-1283479"/>
            <a:chExt cx="9257162" cy="5310160"/>
          </a:xfrm>
        </p:grpSpPr>
        <p:sp>
          <p:nvSpPr>
            <p:cNvPr id="10" name="TextBox 10"/>
            <p:cNvSpPr txBox="1"/>
            <p:nvPr/>
          </p:nvSpPr>
          <p:spPr>
            <a:xfrm>
              <a:off x="3483084" y="-1283479"/>
              <a:ext cx="6071670" cy="1717343"/>
            </a:xfrm>
            <a:prstGeom prst="rect">
              <a:avLst/>
            </a:prstGeom>
          </p:spPr>
          <p:txBody>
            <a:bodyPr lIns="0" tIns="0" rIns="0" bIns="0" rtlCol="0" anchor="t">
              <a:spAutoFit/>
            </a:bodyPr>
            <a:lstStyle/>
            <a:p>
              <a:pPr marL="0" lvl="0" indent="0">
                <a:lnSpc>
                  <a:spcPts val="9600"/>
                </a:lnSpc>
                <a:spcBef>
                  <a:spcPct val="0"/>
                </a:spcBef>
              </a:pPr>
              <a:r>
                <a:rPr lang="en-US" sz="8000" dirty="0">
                  <a:solidFill>
                    <a:srgbClr val="18BBCB"/>
                  </a:solidFill>
                  <a:latin typeface="Nourd"/>
                </a:rPr>
                <a:t>Home Page</a:t>
              </a:r>
              <a:endParaRPr lang="en-US" sz="8000" u="none" dirty="0">
                <a:solidFill>
                  <a:srgbClr val="18BBCB"/>
                </a:solidFill>
                <a:latin typeface="Nourd"/>
              </a:endParaRPr>
            </a:p>
          </p:txBody>
        </p:sp>
        <p:sp>
          <p:nvSpPr>
            <p:cNvPr id="11" name="TextBox 11"/>
            <p:cNvSpPr txBox="1"/>
            <p:nvPr/>
          </p:nvSpPr>
          <p:spPr>
            <a:xfrm>
              <a:off x="297592" y="720798"/>
              <a:ext cx="6459745" cy="3305883"/>
            </a:xfrm>
            <a:prstGeom prst="rect">
              <a:avLst/>
            </a:prstGeom>
          </p:spPr>
          <p:txBody>
            <a:bodyPr wrap="square" lIns="0" tIns="0" rIns="0" bIns="0" rtlCol="0" anchor="t">
              <a:spAutoFit/>
            </a:bodyPr>
            <a:lstStyle/>
            <a:p>
              <a:pPr marL="0" lvl="0" indent="0" algn="just"/>
              <a:r>
                <a:rPr lang="en-US" sz="4400" dirty="0">
                  <a:solidFill>
                    <a:srgbClr val="545454"/>
                  </a:solidFill>
                  <a:latin typeface="Nourd"/>
                </a:rPr>
                <a:t>When successfully logged the next form appears is Home. This form gives access to all the forms of the HMS.</a:t>
              </a:r>
              <a:endParaRPr lang="en-US" sz="4400" u="none" dirty="0">
                <a:solidFill>
                  <a:srgbClr val="545454"/>
                </a:solidFill>
                <a:latin typeface="Nourd"/>
              </a:endParaRPr>
            </a:p>
          </p:txBody>
        </p:sp>
      </p:grpSp>
      <p:grpSp>
        <p:nvGrpSpPr>
          <p:cNvPr id="12" name="Group 12"/>
          <p:cNvGrpSpPr/>
          <p:nvPr/>
        </p:nvGrpSpPr>
        <p:grpSpPr>
          <a:xfrm>
            <a:off x="581848" y="659307"/>
            <a:ext cx="2004054" cy="2004054"/>
            <a:chOff x="0" y="0"/>
            <a:chExt cx="2672072" cy="2672072"/>
          </a:xfrm>
        </p:grpSpPr>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0" y="0"/>
              <a:ext cx="2672072" cy="2672072"/>
            </a:xfrm>
            <a:prstGeom prst="rect">
              <a:avLst/>
            </a:prstGeom>
          </p:spPr>
        </p:pic>
        <p:sp>
          <p:nvSpPr>
            <p:cNvPr id="14" name="TextBox 14"/>
            <p:cNvSpPr txBox="1"/>
            <p:nvPr/>
          </p:nvSpPr>
          <p:spPr>
            <a:xfrm>
              <a:off x="537587" y="729831"/>
              <a:ext cx="1444497" cy="1265304"/>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03</a:t>
              </a:r>
            </a:p>
          </p:txBody>
        </p:sp>
      </p:grpSp>
    </p:spTree>
    <p:extLst>
      <p:ext uri="{BB962C8B-B14F-4D97-AF65-F5344CB8AC3E}">
        <p14:creationId xmlns:p14="http://schemas.microsoft.com/office/powerpoint/2010/main" val="15877031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16" presetClass="entr" presetSubtype="21"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1500"/>
                                        <p:tgtEl>
                                          <p:spTgt spid="9"/>
                                        </p:tgtEl>
                                      </p:cBhvr>
                                    </p:animEffect>
                                  </p:childTnLst>
                                </p:cTn>
                              </p:par>
                            </p:childTnLst>
                          </p:cTn>
                        </p:par>
                        <p:par>
                          <p:cTn id="25" fill="hold">
                            <p:stCondLst>
                              <p:cond delay="4000"/>
                            </p:stCondLst>
                            <p:childTnLst>
                              <p:par>
                                <p:cTn id="26" presetID="6" presetClass="entr" presetSubtype="16" fill="hold"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6058477"/>
            <a:ext cx="18830664" cy="14174355"/>
          </a:xfrm>
          <a:prstGeom prst="rect">
            <a:avLst/>
          </a:prstGeom>
        </p:spPr>
      </p:pic>
      <p:grpSp>
        <p:nvGrpSpPr>
          <p:cNvPr id="13" name="Group 13"/>
          <p:cNvGrpSpPr/>
          <p:nvPr/>
        </p:nvGrpSpPr>
        <p:grpSpPr>
          <a:xfrm>
            <a:off x="6225620" y="5020389"/>
            <a:ext cx="5440755" cy="3266925"/>
            <a:chOff x="0" y="-241101"/>
            <a:chExt cx="7254340" cy="4355900"/>
          </a:xfrm>
        </p:grpSpPr>
        <p:grpSp>
          <p:nvGrpSpPr>
            <p:cNvPr id="14" name="Group 14"/>
            <p:cNvGrpSpPr/>
            <p:nvPr/>
          </p:nvGrpSpPr>
          <p:grpSpPr>
            <a:xfrm>
              <a:off x="0" y="-241101"/>
              <a:ext cx="7254340" cy="4355900"/>
              <a:chOff x="0" y="-47625"/>
              <a:chExt cx="1432956" cy="860425"/>
            </a:xfrm>
          </p:grpSpPr>
          <p:sp>
            <p:nvSpPr>
              <p:cNvPr id="15" name="Freeform 15"/>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321851" y="420374"/>
              <a:ext cx="6610637" cy="1299501"/>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FFFFFF"/>
                  </a:solidFill>
                  <a:latin typeface="Nourd Bold"/>
                </a:rPr>
                <a:t>Code used for Diagnosis button</a:t>
              </a:r>
              <a:endParaRPr lang="en-US" sz="3200" u="none" dirty="0">
                <a:solidFill>
                  <a:srgbClr val="FFFFFF"/>
                </a:solidFill>
                <a:latin typeface="Nourd Bold"/>
              </a:endParaRPr>
            </a:p>
          </p:txBody>
        </p:sp>
      </p:grpSp>
      <p:pic>
        <p:nvPicPr>
          <p:cNvPr id="30" name="Picture 29">
            <a:extLst>
              <a:ext uri="{FF2B5EF4-FFF2-40B4-BE49-F238E27FC236}">
                <a16:creationId xmlns:a16="http://schemas.microsoft.com/office/drawing/2014/main" id="{022ADCD5-EAFC-85C4-1F27-3884A65303FE}"/>
              </a:ext>
            </a:extLst>
          </p:cNvPr>
          <p:cNvPicPr>
            <a:picLocks noChangeAspect="1"/>
          </p:cNvPicPr>
          <p:nvPr/>
        </p:nvPicPr>
        <p:blipFill>
          <a:blip r:embed="rId4"/>
          <a:stretch>
            <a:fillRect/>
          </a:stretch>
        </p:blipFill>
        <p:spPr>
          <a:xfrm>
            <a:off x="10746899" y="-168162"/>
            <a:ext cx="5444200" cy="3267739"/>
          </a:xfrm>
          <a:prstGeom prst="rect">
            <a:avLst/>
          </a:prstGeom>
        </p:spPr>
      </p:pic>
      <p:pic>
        <p:nvPicPr>
          <p:cNvPr id="34" name="Picture 33">
            <a:extLst>
              <a:ext uri="{FF2B5EF4-FFF2-40B4-BE49-F238E27FC236}">
                <a16:creationId xmlns:a16="http://schemas.microsoft.com/office/drawing/2014/main" id="{12DE88A6-6983-E00A-9748-79C485FB2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5998" y="1300629"/>
            <a:ext cx="9048500" cy="3295357"/>
          </a:xfrm>
          <a:prstGeom prst="rect">
            <a:avLst/>
          </a:prstGeom>
        </p:spPr>
      </p:pic>
      <p:pic>
        <p:nvPicPr>
          <p:cNvPr id="36" name="Picture 35">
            <a:extLst>
              <a:ext uri="{FF2B5EF4-FFF2-40B4-BE49-F238E27FC236}">
                <a16:creationId xmlns:a16="http://schemas.microsoft.com/office/drawing/2014/main" id="{55023DDE-1555-E373-BAAD-0009147D5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1593" y="6491121"/>
            <a:ext cx="8468807" cy="3266925"/>
          </a:xfrm>
          <a:prstGeom prst="rect">
            <a:avLst/>
          </a:prstGeom>
        </p:spPr>
      </p:pic>
      <p:pic>
        <p:nvPicPr>
          <p:cNvPr id="29" name="Picture 28">
            <a:extLst>
              <a:ext uri="{FF2B5EF4-FFF2-40B4-BE49-F238E27FC236}">
                <a16:creationId xmlns:a16="http://schemas.microsoft.com/office/drawing/2014/main" id="{EA779E13-9EB3-0677-5799-889D2C49C5BE}"/>
              </a:ext>
            </a:extLst>
          </p:cNvPr>
          <p:cNvPicPr>
            <a:picLocks noChangeAspect="1"/>
          </p:cNvPicPr>
          <p:nvPr/>
        </p:nvPicPr>
        <p:blipFill>
          <a:blip r:embed="rId7"/>
          <a:stretch>
            <a:fillRect/>
          </a:stretch>
        </p:blipFill>
        <p:spPr>
          <a:xfrm>
            <a:off x="1594086" y="-186241"/>
            <a:ext cx="5444200" cy="3267739"/>
          </a:xfrm>
          <a:prstGeom prst="rect">
            <a:avLst/>
          </a:prstGeom>
        </p:spPr>
      </p:pic>
      <p:pic>
        <p:nvPicPr>
          <p:cNvPr id="28" name="Picture 27">
            <a:extLst>
              <a:ext uri="{FF2B5EF4-FFF2-40B4-BE49-F238E27FC236}">
                <a16:creationId xmlns:a16="http://schemas.microsoft.com/office/drawing/2014/main" id="{A5525BD0-66E7-7DAE-F380-ADCA20BF9B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744" y="1329061"/>
            <a:ext cx="8460408" cy="3266925"/>
          </a:xfrm>
          <a:prstGeom prst="rect">
            <a:avLst/>
          </a:prstGeom>
        </p:spPr>
      </p:pic>
    </p:spTree>
    <p:extLst>
      <p:ext uri="{BB962C8B-B14F-4D97-AF65-F5344CB8AC3E}">
        <p14:creationId xmlns:p14="http://schemas.microsoft.com/office/powerpoint/2010/main" val="17285679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25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1000"/>
                                        <p:tgtEl>
                                          <p:spTgt spid="29"/>
                                        </p:tgtEl>
                                      </p:cBhvr>
                                    </p:animEffect>
                                  </p:childTnLst>
                                </p:cTn>
                              </p:par>
                              <p:par>
                                <p:cTn id="8" presetID="22" presetClass="entr" presetSubtype="4" fill="hold" nodeType="withEffect">
                                  <p:stCondLst>
                                    <p:cond delay="50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1000"/>
                                        <p:tgtEl>
                                          <p:spTgt spid="28"/>
                                        </p:tgtEl>
                                      </p:cBhvr>
                                    </p:animEffect>
                                  </p:childTnLst>
                                </p:cTn>
                              </p:par>
                            </p:childTnLst>
                          </p:cTn>
                        </p:par>
                        <p:par>
                          <p:cTn id="11" fill="hold">
                            <p:stCondLst>
                              <p:cond delay="1500"/>
                            </p:stCondLst>
                            <p:childTnLst>
                              <p:par>
                                <p:cTn id="12" presetID="16" presetClass="entr" presetSubtype="21" fill="hold" nodeType="afterEffect">
                                  <p:stCondLst>
                                    <p:cond delay="250"/>
                                  </p:stCondLst>
                                  <p:childTnLst>
                                    <p:set>
                                      <p:cBhvr>
                                        <p:cTn id="13" dur="1" fill="hold">
                                          <p:stCondLst>
                                            <p:cond delay="0"/>
                                          </p:stCondLst>
                                        </p:cTn>
                                        <p:tgtEl>
                                          <p:spTgt spid="30"/>
                                        </p:tgtEl>
                                        <p:attrNameLst>
                                          <p:attrName>style.visibility</p:attrName>
                                        </p:attrNameLst>
                                      </p:cBhvr>
                                      <p:to>
                                        <p:strVal val="visible"/>
                                      </p:to>
                                    </p:set>
                                    <p:animEffect transition="in" filter="barn(inVertical)">
                                      <p:cBhvr>
                                        <p:cTn id="14" dur="1000"/>
                                        <p:tgtEl>
                                          <p:spTgt spid="30"/>
                                        </p:tgtEl>
                                      </p:cBhvr>
                                    </p:animEffect>
                                  </p:childTnLst>
                                </p:cTn>
                              </p:par>
                              <p:par>
                                <p:cTn id="15" presetID="22" presetClass="entr" presetSubtype="4" fill="hold"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1000"/>
                                        <p:tgtEl>
                                          <p:spTgt spid="34"/>
                                        </p:tgtEl>
                                      </p:cBhvr>
                                    </p:animEffect>
                                  </p:childTnLst>
                                </p:cTn>
                              </p:par>
                            </p:childTnLst>
                          </p:cTn>
                        </p:par>
                        <p:par>
                          <p:cTn id="18" fill="hold">
                            <p:stCondLst>
                              <p:cond delay="3000"/>
                            </p:stCondLst>
                            <p:childTnLst>
                              <p:par>
                                <p:cTn id="19" presetID="16" presetClass="entr" presetSubtype="21" fill="hold" nodeType="after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1000"/>
                                        <p:tgtEl>
                                          <p:spTgt spid="13"/>
                                        </p:tgtEl>
                                      </p:cBhvr>
                                    </p:animEffect>
                                  </p:childTnLst>
                                </p:cTn>
                              </p:par>
                              <p:par>
                                <p:cTn id="22" presetID="22" presetClass="entr" presetSubtype="4" fill="hold" nodeType="withEffect">
                                  <p:stCondLst>
                                    <p:cond delay="50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226636" y="0"/>
            <a:ext cx="12714270" cy="10287000"/>
          </a:xfrm>
          <a:prstGeom prst="rect">
            <a:avLst/>
          </a:prstGeom>
        </p:spPr>
      </p:pic>
      <p:grpSp>
        <p:nvGrpSpPr>
          <p:cNvPr id="3" name="Group 3"/>
          <p:cNvGrpSpPr/>
          <p:nvPr/>
        </p:nvGrpSpPr>
        <p:grpSpPr>
          <a:xfrm>
            <a:off x="4495800" y="659307"/>
            <a:ext cx="8968385" cy="896838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FAFA"/>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13639800" y="1133459"/>
            <a:ext cx="2927064" cy="2784332"/>
            <a:chOff x="6764344" y="-2683918"/>
            <a:chExt cx="5020168" cy="6422138"/>
          </a:xfrm>
        </p:grpSpPr>
        <p:sp>
          <p:nvSpPr>
            <p:cNvPr id="7" name="Freeform 7"/>
            <p:cNvSpPr/>
            <p:nvPr/>
          </p:nvSpPr>
          <p:spPr>
            <a:xfrm>
              <a:off x="6764344" y="-2683918"/>
              <a:ext cx="5020168" cy="6422138"/>
            </a:xfrm>
            <a:prstGeom prst="rect">
              <a:avLst/>
            </a:prstGeom>
            <a:blipFill>
              <a:blip r:embed="rId4">
                <a:extLst>
                  <a:ext uri="{28A0092B-C50C-407E-A947-70E740481C1C}">
                    <a14:useLocalDpi xmlns:a14="http://schemas.microsoft.com/office/drawing/2010/main" val="0"/>
                  </a:ext>
                </a:extLst>
              </a:blip>
              <a:stretch>
                <a:fillRect/>
              </a:stretch>
            </a:blipFill>
          </p:spPr>
          <p:txBody>
            <a:bodyPr/>
            <a:lstStyle/>
            <a:p>
              <a:endParaRPr lang="si-LK" dirty="0"/>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5137334" y="7057669"/>
            <a:ext cx="8850759" cy="8850759"/>
          </a:xfrm>
          <a:prstGeom prst="rect">
            <a:avLst/>
          </a:prstGeom>
        </p:spPr>
      </p:pic>
      <p:grpSp>
        <p:nvGrpSpPr>
          <p:cNvPr id="9" name="Group 9"/>
          <p:cNvGrpSpPr/>
          <p:nvPr/>
        </p:nvGrpSpPr>
        <p:grpSpPr>
          <a:xfrm>
            <a:off x="1549450" y="710614"/>
            <a:ext cx="6823977" cy="4452878"/>
            <a:chOff x="-73827" y="9525"/>
            <a:chExt cx="9098636" cy="3105790"/>
          </a:xfrm>
        </p:grpSpPr>
        <p:sp>
          <p:nvSpPr>
            <p:cNvPr id="10" name="TextBox 10"/>
            <p:cNvSpPr txBox="1"/>
            <p:nvPr/>
          </p:nvSpPr>
          <p:spPr>
            <a:xfrm>
              <a:off x="0" y="9525"/>
              <a:ext cx="6071671" cy="1717343"/>
            </a:xfrm>
            <a:prstGeom prst="rect">
              <a:avLst/>
            </a:prstGeom>
          </p:spPr>
          <p:txBody>
            <a:bodyPr lIns="0" tIns="0" rIns="0" bIns="0" rtlCol="0" anchor="t">
              <a:spAutoFit/>
            </a:bodyPr>
            <a:lstStyle/>
            <a:p>
              <a:pPr marL="0" lvl="0" indent="0">
                <a:lnSpc>
                  <a:spcPts val="9600"/>
                </a:lnSpc>
                <a:spcBef>
                  <a:spcPct val="0"/>
                </a:spcBef>
              </a:pPr>
              <a:r>
                <a:rPr lang="en-US" sz="8000" dirty="0">
                  <a:solidFill>
                    <a:srgbClr val="18BBCB"/>
                  </a:solidFill>
                  <a:latin typeface="Nourd"/>
                </a:rPr>
                <a:t>Close Button</a:t>
              </a:r>
              <a:endParaRPr lang="en-US" sz="8000" u="none" dirty="0">
                <a:solidFill>
                  <a:srgbClr val="18BBCB"/>
                </a:solidFill>
                <a:latin typeface="Nourd"/>
              </a:endParaRPr>
            </a:p>
          </p:txBody>
        </p:sp>
        <p:sp>
          <p:nvSpPr>
            <p:cNvPr id="11" name="TextBox 11"/>
            <p:cNvSpPr txBox="1"/>
            <p:nvPr/>
          </p:nvSpPr>
          <p:spPr>
            <a:xfrm>
              <a:off x="-73827" y="2170777"/>
              <a:ext cx="9098636" cy="944538"/>
            </a:xfrm>
            <a:prstGeom prst="rect">
              <a:avLst/>
            </a:prstGeom>
          </p:spPr>
          <p:txBody>
            <a:bodyPr wrap="square" lIns="0" tIns="0" rIns="0" bIns="0" rtlCol="0" anchor="t">
              <a:spAutoFit/>
            </a:bodyPr>
            <a:lstStyle/>
            <a:p>
              <a:pPr marL="0" lvl="0" indent="0"/>
              <a:r>
                <a:rPr lang="en-US" sz="4400" dirty="0">
                  <a:solidFill>
                    <a:srgbClr val="545454"/>
                  </a:solidFill>
                  <a:latin typeface="Nourd"/>
                </a:rPr>
                <a:t>Close button will close  the whole </a:t>
              </a:r>
              <a:r>
                <a:rPr lang="en-US" sz="4400" dirty="0" smtClean="0">
                  <a:solidFill>
                    <a:srgbClr val="545454"/>
                  </a:solidFill>
                  <a:latin typeface="Nourd"/>
                </a:rPr>
                <a:t>program.</a:t>
              </a:r>
              <a:endParaRPr lang="en-US" sz="4400" u="none" dirty="0">
                <a:solidFill>
                  <a:srgbClr val="545454"/>
                </a:solidFill>
                <a:latin typeface="Nourd"/>
              </a:endParaRPr>
            </a:p>
          </p:txBody>
        </p:sp>
      </p:grpSp>
      <p:grpSp>
        <p:nvGrpSpPr>
          <p:cNvPr id="12" name="Group 6"/>
          <p:cNvGrpSpPr/>
          <p:nvPr/>
        </p:nvGrpSpPr>
        <p:grpSpPr>
          <a:xfrm>
            <a:off x="6140644" y="5230707"/>
            <a:ext cx="9973796" cy="1468990"/>
            <a:chOff x="0" y="0"/>
            <a:chExt cx="1547314" cy="403638"/>
          </a:xfrm>
        </p:grpSpPr>
        <p:sp>
          <p:nvSpPr>
            <p:cNvPr id="13" name="Freeform 7"/>
            <p:cNvSpPr/>
            <p:nvPr/>
          </p:nvSpPr>
          <p:spPr>
            <a:xfrm>
              <a:off x="0" y="0"/>
              <a:ext cx="1547314" cy="403638"/>
            </a:xfrm>
            <a:custGeom>
              <a:avLst/>
              <a:gdLst/>
              <a:ahLst/>
              <a:cxnLst/>
              <a:rect l="l" t="t" r="r" b="b"/>
              <a:pathLst>
                <a:path w="1547314" h="403638">
                  <a:moveTo>
                    <a:pt x="0" y="0"/>
                  </a:moveTo>
                  <a:lnTo>
                    <a:pt x="1547314" y="0"/>
                  </a:lnTo>
                  <a:lnTo>
                    <a:pt x="1547314" y="403638"/>
                  </a:lnTo>
                  <a:lnTo>
                    <a:pt x="0" y="403638"/>
                  </a:lnTo>
                  <a:close/>
                </a:path>
              </a:pathLst>
            </a:custGeom>
            <a:solidFill>
              <a:srgbClr val="18BBCB"/>
            </a:solidFill>
          </p:spPr>
        </p:sp>
        <p:sp>
          <p:nvSpPr>
            <p:cNvPr id="14"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5" name="Picture 14">
            <a:extLst>
              <a:ext uri="{FF2B5EF4-FFF2-40B4-BE49-F238E27FC236}">
                <a16:creationId xmlns:a16="http://schemas.microsoft.com/office/drawing/2014/main" id="{DA49280A-6C61-6C92-211E-29BE9AA919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4815" y="5694237"/>
            <a:ext cx="9679625" cy="2558144"/>
          </a:xfrm>
          <a:prstGeom prst="rect">
            <a:avLst/>
          </a:prstGeom>
        </p:spPr>
      </p:pic>
      <p:grpSp>
        <p:nvGrpSpPr>
          <p:cNvPr id="16" name="Group 13"/>
          <p:cNvGrpSpPr/>
          <p:nvPr/>
        </p:nvGrpSpPr>
        <p:grpSpPr>
          <a:xfrm>
            <a:off x="699889" y="8029464"/>
            <a:ext cx="5440755" cy="1654499"/>
            <a:chOff x="0" y="0"/>
            <a:chExt cx="7254340" cy="2205999"/>
          </a:xfrm>
        </p:grpSpPr>
        <p:grpSp>
          <p:nvGrpSpPr>
            <p:cNvPr id="17" name="Group 14"/>
            <p:cNvGrpSpPr/>
            <p:nvPr/>
          </p:nvGrpSpPr>
          <p:grpSpPr>
            <a:xfrm>
              <a:off x="0" y="0"/>
              <a:ext cx="7254340" cy="2205999"/>
              <a:chOff x="0" y="0"/>
              <a:chExt cx="1432956" cy="435753"/>
            </a:xfrm>
          </p:grpSpPr>
          <p:sp>
            <p:nvSpPr>
              <p:cNvPr id="19" name="Freeform 15"/>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20"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8" name="TextBox 17"/>
            <p:cNvSpPr txBox="1"/>
            <p:nvPr/>
          </p:nvSpPr>
          <p:spPr>
            <a:xfrm>
              <a:off x="321851" y="420373"/>
              <a:ext cx="6610637" cy="1299502"/>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FFFFFF"/>
                  </a:solidFill>
                  <a:latin typeface="Nourd Bold"/>
                </a:rPr>
                <a:t>Code used for Close Button</a:t>
              </a:r>
              <a:endParaRPr lang="en-US" sz="3200" u="none" dirty="0">
                <a:solidFill>
                  <a:srgbClr val="FFFFFF"/>
                </a:solidFill>
                <a:latin typeface="Nourd Bold"/>
              </a:endParaRPr>
            </a:p>
          </p:txBody>
        </p:sp>
      </p:grpSp>
    </p:spTree>
    <p:extLst>
      <p:ext uri="{BB962C8B-B14F-4D97-AF65-F5344CB8AC3E}">
        <p14:creationId xmlns:p14="http://schemas.microsoft.com/office/powerpoint/2010/main" val="2511571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250"/>
                                        <p:tgtEl>
                                          <p:spTgt spid="9"/>
                                        </p:tgtEl>
                                      </p:cBhvr>
                                    </p:animEffect>
                                  </p:childTnLst>
                                </p:cTn>
                              </p:par>
                            </p:childTnLst>
                          </p:cTn>
                        </p:par>
                        <p:par>
                          <p:cTn id="8" fill="hold">
                            <p:stCondLst>
                              <p:cond delay="1750"/>
                            </p:stCondLst>
                            <p:childTnLst>
                              <p:par>
                                <p:cTn id="9" presetID="6" presetClass="entr" presetSubtype="16"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250"/>
                                        <p:tgtEl>
                                          <p:spTgt spid="6"/>
                                        </p:tgtEl>
                                      </p:cBhvr>
                                    </p:animEffect>
                                  </p:childTnLst>
                                </p:cTn>
                              </p:par>
                            </p:childTnLst>
                          </p:cTn>
                        </p:par>
                        <p:par>
                          <p:cTn id="12" fill="hold">
                            <p:stCondLst>
                              <p:cond delay="4500"/>
                            </p:stCondLst>
                            <p:childTnLst>
                              <p:par>
                                <p:cTn id="13" presetID="16" presetClass="entr" presetSubtype="21" fill="hold" nodeType="after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1000"/>
                                        <p:tgtEl>
                                          <p:spTgt spid="16"/>
                                        </p:tgtEl>
                                      </p:cBhvr>
                                    </p:animEffect>
                                  </p:childTnLst>
                                </p:cTn>
                              </p:par>
                              <p:par>
                                <p:cTn id="16" presetID="22" presetClass="entr" presetSubtype="4" fill="hold" nodeType="withEffect">
                                  <p:stCondLst>
                                    <p:cond delay="50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1000"/>
                                        <p:tgtEl>
                                          <p:spTgt spid="15"/>
                                        </p:tgtEl>
                                      </p:cBhvr>
                                    </p:animEffect>
                                  </p:childTnLst>
                                </p:cTn>
                              </p:par>
                              <p:par>
                                <p:cTn id="19" presetID="10" presetClass="entr" presetSubtype="0" fill="hold" nodeType="withEffect">
                                  <p:stCondLst>
                                    <p:cond delay="5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226636" y="0"/>
            <a:ext cx="12714270" cy="10287000"/>
          </a:xfrm>
          <a:prstGeom prst="rect">
            <a:avLst/>
          </a:prstGeom>
        </p:spPr>
      </p:pic>
      <p:grpSp>
        <p:nvGrpSpPr>
          <p:cNvPr id="3" name="Group 3"/>
          <p:cNvGrpSpPr/>
          <p:nvPr/>
        </p:nvGrpSpPr>
        <p:grpSpPr>
          <a:xfrm>
            <a:off x="4659807" y="659307"/>
            <a:ext cx="8968385" cy="896838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FAFA"/>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6210525" y="1569585"/>
            <a:ext cx="11626766" cy="7384043"/>
            <a:chOff x="27735" y="-2014206"/>
            <a:chExt cx="2891962" cy="6357651"/>
          </a:xfrm>
        </p:grpSpPr>
        <p:sp>
          <p:nvSpPr>
            <p:cNvPr id="7" name="Freeform 7"/>
            <p:cNvSpPr/>
            <p:nvPr/>
          </p:nvSpPr>
          <p:spPr>
            <a:xfrm>
              <a:off x="27735" y="-2014206"/>
              <a:ext cx="2891962" cy="6357651"/>
            </a:xfrm>
            <a:prstGeom prst="rect">
              <a:avLst/>
            </a:prstGeom>
            <a:blipFill>
              <a:blip r:embed="rId4">
                <a:extLst>
                  <a:ext uri="{28A0092B-C50C-407E-A947-70E740481C1C}">
                    <a14:useLocalDpi xmlns:a14="http://schemas.microsoft.com/office/drawing/2010/main" val="0"/>
                  </a:ext>
                </a:extLst>
              </a:blip>
              <a:stretch>
                <a:fillRect/>
              </a:stretch>
            </a:blip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5137334" y="7057669"/>
            <a:ext cx="8850759" cy="8850759"/>
          </a:xfrm>
          <a:prstGeom prst="rect">
            <a:avLst/>
          </a:prstGeom>
        </p:spPr>
      </p:pic>
      <p:grpSp>
        <p:nvGrpSpPr>
          <p:cNvPr id="9" name="Group 9"/>
          <p:cNvGrpSpPr/>
          <p:nvPr/>
        </p:nvGrpSpPr>
        <p:grpSpPr>
          <a:xfrm>
            <a:off x="841211" y="807880"/>
            <a:ext cx="6569769" cy="7278812"/>
            <a:chOff x="1009049" y="-1283479"/>
            <a:chExt cx="8545705" cy="5076820"/>
          </a:xfrm>
        </p:grpSpPr>
        <p:sp>
          <p:nvSpPr>
            <p:cNvPr id="10" name="TextBox 10"/>
            <p:cNvSpPr txBox="1"/>
            <p:nvPr/>
          </p:nvSpPr>
          <p:spPr>
            <a:xfrm>
              <a:off x="3483084" y="-1283479"/>
              <a:ext cx="6071670" cy="1717343"/>
            </a:xfrm>
            <a:prstGeom prst="rect">
              <a:avLst/>
            </a:prstGeom>
          </p:spPr>
          <p:txBody>
            <a:bodyPr lIns="0" tIns="0" rIns="0" bIns="0" rtlCol="0" anchor="t">
              <a:spAutoFit/>
            </a:bodyPr>
            <a:lstStyle/>
            <a:p>
              <a:pPr marL="0" lvl="0" indent="0">
                <a:lnSpc>
                  <a:spcPts val="9600"/>
                </a:lnSpc>
                <a:spcBef>
                  <a:spcPct val="0"/>
                </a:spcBef>
              </a:pPr>
              <a:r>
                <a:rPr lang="en-US" sz="8000" dirty="0">
                  <a:solidFill>
                    <a:srgbClr val="18BBCB"/>
                  </a:solidFill>
                  <a:latin typeface="Nourd"/>
                </a:rPr>
                <a:t>Doctor Page</a:t>
              </a:r>
              <a:endParaRPr lang="en-US" sz="8000" u="none" dirty="0">
                <a:solidFill>
                  <a:srgbClr val="18BBCB"/>
                </a:solidFill>
                <a:latin typeface="Nourd"/>
              </a:endParaRPr>
            </a:p>
          </p:txBody>
        </p:sp>
        <p:sp>
          <p:nvSpPr>
            <p:cNvPr id="11" name="TextBox 11"/>
            <p:cNvSpPr txBox="1"/>
            <p:nvPr/>
          </p:nvSpPr>
          <p:spPr>
            <a:xfrm>
              <a:off x="1009049" y="487458"/>
              <a:ext cx="6459745" cy="3305883"/>
            </a:xfrm>
            <a:prstGeom prst="rect">
              <a:avLst/>
            </a:prstGeom>
          </p:spPr>
          <p:txBody>
            <a:bodyPr wrap="square" lIns="0" tIns="0" rIns="0" bIns="0" rtlCol="0" anchor="t">
              <a:spAutoFit/>
            </a:bodyPr>
            <a:lstStyle/>
            <a:p>
              <a:pPr marL="0" lvl="0" indent="0" algn="just"/>
              <a:r>
                <a:rPr lang="en-US" sz="4400" dirty="0">
                  <a:solidFill>
                    <a:srgbClr val="545454"/>
                  </a:solidFill>
                  <a:latin typeface="Nourd"/>
                </a:rPr>
                <a:t>By clicking on the doctor icon on Home page you can open up the doctor page. This page includes details of doctors.</a:t>
              </a:r>
              <a:endParaRPr lang="en-US" sz="4400" u="none" dirty="0">
                <a:solidFill>
                  <a:srgbClr val="545454"/>
                </a:solidFill>
                <a:latin typeface="Nourd"/>
              </a:endParaRPr>
            </a:p>
          </p:txBody>
        </p:sp>
      </p:grpSp>
      <p:grpSp>
        <p:nvGrpSpPr>
          <p:cNvPr id="12" name="Group 12"/>
          <p:cNvGrpSpPr/>
          <p:nvPr/>
        </p:nvGrpSpPr>
        <p:grpSpPr>
          <a:xfrm>
            <a:off x="581848" y="659307"/>
            <a:ext cx="2004054" cy="2004054"/>
            <a:chOff x="0" y="0"/>
            <a:chExt cx="2672072" cy="2672072"/>
          </a:xfrm>
        </p:grpSpPr>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0" y="0"/>
              <a:ext cx="2672072" cy="2672072"/>
            </a:xfrm>
            <a:prstGeom prst="rect">
              <a:avLst/>
            </a:prstGeom>
          </p:spPr>
        </p:pic>
        <p:sp>
          <p:nvSpPr>
            <p:cNvPr id="14" name="TextBox 14"/>
            <p:cNvSpPr txBox="1"/>
            <p:nvPr/>
          </p:nvSpPr>
          <p:spPr>
            <a:xfrm>
              <a:off x="537587" y="729831"/>
              <a:ext cx="1444497" cy="1265304"/>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04</a:t>
              </a:r>
            </a:p>
          </p:txBody>
        </p:sp>
      </p:grpSp>
      <p:pic>
        <p:nvPicPr>
          <p:cNvPr id="16" name="Picture 15">
            <a:extLst>
              <a:ext uri="{FF2B5EF4-FFF2-40B4-BE49-F238E27FC236}">
                <a16:creationId xmlns:a16="http://schemas.microsoft.com/office/drawing/2014/main" id="{F81BCC72-7DD4-B535-3EA4-8E6BC9B873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0061" y="8017310"/>
            <a:ext cx="1977705" cy="2107817"/>
          </a:xfrm>
          <a:prstGeom prst="rect">
            <a:avLst/>
          </a:prstGeom>
        </p:spPr>
      </p:pic>
    </p:spTree>
    <p:extLst>
      <p:ext uri="{BB962C8B-B14F-4D97-AF65-F5344CB8AC3E}">
        <p14:creationId xmlns:p14="http://schemas.microsoft.com/office/powerpoint/2010/main" val="42636299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16" presetClass="entr" presetSubtype="21"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1500"/>
                                        <p:tgtEl>
                                          <p:spTgt spid="9"/>
                                        </p:tgtEl>
                                      </p:cBhvr>
                                    </p:animEffect>
                                  </p:childTnLst>
                                </p:cTn>
                              </p:par>
                            </p:childTnLst>
                          </p:cTn>
                        </p:par>
                        <p:par>
                          <p:cTn id="25" fill="hold">
                            <p:stCondLst>
                              <p:cond delay="4000"/>
                            </p:stCondLst>
                            <p:childTnLst>
                              <p:par>
                                <p:cTn id="26" presetID="6" presetClass="entr" presetSubtype="16" fill="hold"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250"/>
                                        <p:tgtEl>
                                          <p:spTgt spid="6"/>
                                        </p:tgtEl>
                                      </p:cBhvr>
                                    </p:animEffect>
                                  </p:childTnLst>
                                </p:cTn>
                              </p:par>
                            </p:childTnLst>
                          </p:cTn>
                        </p:par>
                        <p:par>
                          <p:cTn id="29" fill="hold">
                            <p:stCondLst>
                              <p:cond delay="6750"/>
                            </p:stCondLst>
                            <p:childTnLst>
                              <p:par>
                                <p:cTn id="30" presetID="16" presetClass="entr" presetSubtype="21"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6058477"/>
            <a:ext cx="18830664" cy="14174355"/>
          </a:xfrm>
          <a:prstGeom prst="rect">
            <a:avLst/>
          </a:prstGeom>
        </p:spPr>
      </p:pic>
      <p:grpSp>
        <p:nvGrpSpPr>
          <p:cNvPr id="25" name="Group 13"/>
          <p:cNvGrpSpPr/>
          <p:nvPr/>
        </p:nvGrpSpPr>
        <p:grpSpPr>
          <a:xfrm>
            <a:off x="1856358" y="80517"/>
            <a:ext cx="5440755" cy="3266925"/>
            <a:chOff x="-203204" y="-241101"/>
            <a:chExt cx="7254340" cy="4355900"/>
          </a:xfrm>
        </p:grpSpPr>
        <p:grpSp>
          <p:nvGrpSpPr>
            <p:cNvPr id="26" name="Group 14"/>
            <p:cNvGrpSpPr/>
            <p:nvPr/>
          </p:nvGrpSpPr>
          <p:grpSpPr>
            <a:xfrm>
              <a:off x="-203204" y="-241101"/>
              <a:ext cx="7254340" cy="4355900"/>
              <a:chOff x="-40139" y="-47625"/>
              <a:chExt cx="1432956" cy="860425"/>
            </a:xfrm>
          </p:grpSpPr>
          <p:sp>
            <p:nvSpPr>
              <p:cNvPr id="28" name="Freeform 15"/>
              <p:cNvSpPr/>
              <p:nvPr/>
            </p:nvSpPr>
            <p:spPr>
              <a:xfrm>
                <a:off x="-40139" y="-18781"/>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29"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7" name="TextBox 17"/>
            <p:cNvSpPr txBox="1"/>
            <p:nvPr/>
          </p:nvSpPr>
          <p:spPr>
            <a:xfrm>
              <a:off x="321851" y="420373"/>
              <a:ext cx="6610637" cy="1299502"/>
            </a:xfrm>
            <a:prstGeom prst="rect">
              <a:avLst/>
            </a:prstGeom>
          </p:spPr>
          <p:txBody>
            <a:bodyPr lIns="0" tIns="0" rIns="0" bIns="0" rtlCol="0" anchor="t">
              <a:spAutoFit/>
            </a:bodyPr>
            <a:lstStyle/>
            <a:p>
              <a:pPr marL="0" lvl="0" indent="0" algn="ctr">
                <a:lnSpc>
                  <a:spcPts val="3840"/>
                </a:lnSpc>
                <a:spcBef>
                  <a:spcPct val="0"/>
                </a:spcBef>
              </a:pPr>
              <a:r>
                <a:rPr lang="en-US" sz="3200" dirty="0" smtClean="0">
                  <a:solidFill>
                    <a:srgbClr val="FFFFFF"/>
                  </a:solidFill>
                  <a:latin typeface="Nourd Bold"/>
                </a:rPr>
                <a:t>Code used for Add button</a:t>
              </a:r>
              <a:endParaRPr lang="en-US" sz="3200" u="none" dirty="0">
                <a:solidFill>
                  <a:srgbClr val="FFFFFF"/>
                </a:solidFill>
                <a:latin typeface="Nourd Bold"/>
              </a:endParaRPr>
            </a:p>
          </p:txBody>
        </p:sp>
      </p:grpSp>
      <p:grpSp>
        <p:nvGrpSpPr>
          <p:cNvPr id="30" name="Group 13"/>
          <p:cNvGrpSpPr/>
          <p:nvPr/>
        </p:nvGrpSpPr>
        <p:grpSpPr>
          <a:xfrm>
            <a:off x="10449265" y="162975"/>
            <a:ext cx="5440755" cy="1654499"/>
            <a:chOff x="0" y="0"/>
            <a:chExt cx="7254340" cy="2205999"/>
          </a:xfrm>
        </p:grpSpPr>
        <p:grpSp>
          <p:nvGrpSpPr>
            <p:cNvPr id="31" name="Group 14"/>
            <p:cNvGrpSpPr/>
            <p:nvPr/>
          </p:nvGrpSpPr>
          <p:grpSpPr>
            <a:xfrm>
              <a:off x="0" y="0"/>
              <a:ext cx="7254340" cy="2205999"/>
              <a:chOff x="0" y="0"/>
              <a:chExt cx="1432956" cy="435753"/>
            </a:xfrm>
          </p:grpSpPr>
          <p:sp>
            <p:nvSpPr>
              <p:cNvPr id="33" name="Freeform 15"/>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34"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2" name="TextBox 17"/>
            <p:cNvSpPr txBox="1"/>
            <p:nvPr/>
          </p:nvSpPr>
          <p:spPr>
            <a:xfrm>
              <a:off x="321851" y="420373"/>
              <a:ext cx="6610637" cy="1299502"/>
            </a:xfrm>
            <a:prstGeom prst="rect">
              <a:avLst/>
            </a:prstGeom>
          </p:spPr>
          <p:txBody>
            <a:bodyPr lIns="0" tIns="0" rIns="0" bIns="0" rtlCol="0" anchor="t">
              <a:spAutoFit/>
            </a:bodyPr>
            <a:lstStyle/>
            <a:p>
              <a:pPr marL="0" lvl="0" indent="0" algn="ctr">
                <a:lnSpc>
                  <a:spcPts val="3840"/>
                </a:lnSpc>
                <a:spcBef>
                  <a:spcPct val="0"/>
                </a:spcBef>
              </a:pPr>
              <a:r>
                <a:rPr lang="en-US" sz="3200" dirty="0" smtClean="0">
                  <a:solidFill>
                    <a:srgbClr val="FFFFFF"/>
                  </a:solidFill>
                  <a:latin typeface="Nourd Bold"/>
                </a:rPr>
                <a:t>Code used for Update button</a:t>
              </a:r>
              <a:endParaRPr lang="en-US" sz="3200" u="none" dirty="0">
                <a:solidFill>
                  <a:srgbClr val="FFFFFF"/>
                </a:solidFill>
                <a:latin typeface="Nourd Bold"/>
              </a:endParaRPr>
            </a:p>
          </p:txBody>
        </p:sp>
      </p:gr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93" y="1482312"/>
            <a:ext cx="7790287" cy="3362833"/>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358" y="1482311"/>
            <a:ext cx="8580866" cy="3425598"/>
          </a:xfrm>
          <a:prstGeom prst="rect">
            <a:avLst/>
          </a:prstGeom>
        </p:spPr>
      </p:pic>
      <p:grpSp>
        <p:nvGrpSpPr>
          <p:cNvPr id="45" name="Group 13"/>
          <p:cNvGrpSpPr/>
          <p:nvPr/>
        </p:nvGrpSpPr>
        <p:grpSpPr>
          <a:xfrm>
            <a:off x="1903352" y="4845145"/>
            <a:ext cx="5440755" cy="3266925"/>
            <a:chOff x="0" y="-241101"/>
            <a:chExt cx="7254340" cy="4355900"/>
          </a:xfrm>
        </p:grpSpPr>
        <p:grpSp>
          <p:nvGrpSpPr>
            <p:cNvPr id="46" name="Group 14"/>
            <p:cNvGrpSpPr/>
            <p:nvPr/>
          </p:nvGrpSpPr>
          <p:grpSpPr>
            <a:xfrm>
              <a:off x="0" y="-241101"/>
              <a:ext cx="7254340" cy="4355900"/>
              <a:chOff x="0" y="-47625"/>
              <a:chExt cx="1432956" cy="860425"/>
            </a:xfrm>
          </p:grpSpPr>
          <p:sp>
            <p:nvSpPr>
              <p:cNvPr id="48" name="Freeform 15"/>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49"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47" name="TextBox 17"/>
            <p:cNvSpPr txBox="1"/>
            <p:nvPr/>
          </p:nvSpPr>
          <p:spPr>
            <a:xfrm>
              <a:off x="321851" y="420373"/>
              <a:ext cx="6610637" cy="1299502"/>
            </a:xfrm>
            <a:prstGeom prst="rect">
              <a:avLst/>
            </a:prstGeom>
          </p:spPr>
          <p:txBody>
            <a:bodyPr lIns="0" tIns="0" rIns="0" bIns="0" rtlCol="0" anchor="t">
              <a:spAutoFit/>
            </a:bodyPr>
            <a:lstStyle/>
            <a:p>
              <a:pPr marL="0" lvl="0" indent="0" algn="ctr">
                <a:lnSpc>
                  <a:spcPts val="3840"/>
                </a:lnSpc>
                <a:spcBef>
                  <a:spcPct val="0"/>
                </a:spcBef>
              </a:pPr>
              <a:r>
                <a:rPr lang="en-US" sz="3200" dirty="0" smtClean="0">
                  <a:solidFill>
                    <a:srgbClr val="FFFFFF"/>
                  </a:solidFill>
                  <a:latin typeface="Nourd Bold"/>
                </a:rPr>
                <a:t>Code used for Delete button</a:t>
              </a:r>
              <a:endParaRPr lang="en-US" sz="3200" u="none" dirty="0">
                <a:solidFill>
                  <a:srgbClr val="FFFFFF"/>
                </a:solidFill>
                <a:latin typeface="Nourd Bold"/>
              </a:endParaRPr>
            </a:p>
          </p:txBody>
        </p:sp>
      </p:grpSp>
      <p:grpSp>
        <p:nvGrpSpPr>
          <p:cNvPr id="50" name="Group 19"/>
          <p:cNvGrpSpPr/>
          <p:nvPr/>
        </p:nvGrpSpPr>
        <p:grpSpPr>
          <a:xfrm>
            <a:off x="10732685" y="5119427"/>
            <a:ext cx="5440755" cy="1654499"/>
            <a:chOff x="0" y="0"/>
            <a:chExt cx="7254340" cy="2205999"/>
          </a:xfrm>
        </p:grpSpPr>
        <p:grpSp>
          <p:nvGrpSpPr>
            <p:cNvPr id="51" name="Group 20"/>
            <p:cNvGrpSpPr/>
            <p:nvPr/>
          </p:nvGrpSpPr>
          <p:grpSpPr>
            <a:xfrm>
              <a:off x="0" y="0"/>
              <a:ext cx="7254340" cy="2205999"/>
              <a:chOff x="0" y="0"/>
              <a:chExt cx="1432956" cy="435753"/>
            </a:xfrm>
          </p:grpSpPr>
          <p:sp>
            <p:nvSpPr>
              <p:cNvPr id="53" name="Freeform 21"/>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54"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52" name="TextBox 23"/>
            <p:cNvSpPr txBox="1"/>
            <p:nvPr/>
          </p:nvSpPr>
          <p:spPr>
            <a:xfrm>
              <a:off x="321851" y="420373"/>
              <a:ext cx="6610637" cy="1299502"/>
            </a:xfrm>
            <a:prstGeom prst="rect">
              <a:avLst/>
            </a:prstGeom>
          </p:spPr>
          <p:txBody>
            <a:bodyPr lIns="0" tIns="0" rIns="0" bIns="0" rtlCol="0" anchor="t">
              <a:spAutoFit/>
            </a:bodyPr>
            <a:lstStyle/>
            <a:p>
              <a:pPr marL="0" lvl="0" indent="0" algn="ctr">
                <a:lnSpc>
                  <a:spcPts val="3840"/>
                </a:lnSpc>
                <a:spcBef>
                  <a:spcPct val="0"/>
                </a:spcBef>
              </a:pPr>
              <a:r>
                <a:rPr lang="en-US" sz="3200" dirty="0" smtClean="0">
                  <a:solidFill>
                    <a:srgbClr val="FFFFFF"/>
                  </a:solidFill>
                  <a:latin typeface="Nourd Bold"/>
                </a:rPr>
                <a:t>Code used for Home button</a:t>
              </a:r>
              <a:endParaRPr lang="en-US" sz="3200" dirty="0">
                <a:solidFill>
                  <a:srgbClr val="FFFFFF"/>
                </a:solidFill>
                <a:latin typeface="Nourd Bold"/>
              </a:endParaRPr>
            </a:p>
          </p:txBody>
        </p:sp>
      </p:grpSp>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420" y="6315878"/>
            <a:ext cx="8165223" cy="3501187"/>
          </a:xfrm>
          <a:prstGeom prst="rect">
            <a:avLst/>
          </a:prstGeom>
        </p:spPr>
      </p:pic>
      <p:pic>
        <p:nvPicPr>
          <p:cNvPr id="56" name="Picture 5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4062" y="6381102"/>
            <a:ext cx="8408161" cy="2908598"/>
          </a:xfrm>
          <a:prstGeom prst="rect">
            <a:avLst/>
          </a:prstGeom>
        </p:spPr>
      </p:pic>
    </p:spTree>
    <p:extLst>
      <p:ext uri="{BB962C8B-B14F-4D97-AF65-F5344CB8AC3E}">
        <p14:creationId xmlns:p14="http://schemas.microsoft.com/office/powerpoint/2010/main" val="4239066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25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1000"/>
                                        <p:tgtEl>
                                          <p:spTgt spid="25"/>
                                        </p:tgtEl>
                                      </p:cBhvr>
                                    </p:animEffect>
                                  </p:childTnLst>
                                </p:cTn>
                              </p:par>
                              <p:par>
                                <p:cTn id="8" presetID="22" presetClass="entr" presetSubtype="4" fill="hold"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1000"/>
                                        <p:tgtEl>
                                          <p:spTgt spid="41"/>
                                        </p:tgtEl>
                                      </p:cBhvr>
                                    </p:animEffect>
                                  </p:childTnLst>
                                </p:cTn>
                              </p:par>
                            </p:childTnLst>
                          </p:cTn>
                        </p:par>
                        <p:par>
                          <p:cTn id="11" fill="hold">
                            <p:stCondLst>
                              <p:cond delay="1250"/>
                            </p:stCondLst>
                            <p:childTnLst>
                              <p:par>
                                <p:cTn id="12" presetID="16" presetClass="entr" presetSubtype="21" fill="hold" nodeType="afterEffect">
                                  <p:stCondLst>
                                    <p:cond delay="250"/>
                                  </p:stCondLst>
                                  <p:childTnLst>
                                    <p:set>
                                      <p:cBhvr>
                                        <p:cTn id="13" dur="1" fill="hold">
                                          <p:stCondLst>
                                            <p:cond delay="0"/>
                                          </p:stCondLst>
                                        </p:cTn>
                                        <p:tgtEl>
                                          <p:spTgt spid="30"/>
                                        </p:tgtEl>
                                        <p:attrNameLst>
                                          <p:attrName>style.visibility</p:attrName>
                                        </p:attrNameLst>
                                      </p:cBhvr>
                                      <p:to>
                                        <p:strVal val="visible"/>
                                      </p:to>
                                    </p:set>
                                    <p:animEffect transition="in" filter="barn(inVertical)">
                                      <p:cBhvr>
                                        <p:cTn id="14" dur="1000"/>
                                        <p:tgtEl>
                                          <p:spTgt spid="30"/>
                                        </p:tgtEl>
                                      </p:cBhvr>
                                    </p:animEffect>
                                  </p:childTnLst>
                                </p:cTn>
                              </p:par>
                              <p:par>
                                <p:cTn id="15" presetID="22" presetClass="entr" presetSubtype="4" fill="hold" nodeType="withEffect">
                                  <p:stCondLst>
                                    <p:cond delay="250"/>
                                  </p:stCondLst>
                                  <p:childTnLst>
                                    <p:set>
                                      <p:cBhvr>
                                        <p:cTn id="16" dur="1" fill="hold">
                                          <p:stCondLst>
                                            <p:cond delay="0"/>
                                          </p:stCondLst>
                                        </p:cTn>
                                        <p:tgtEl>
                                          <p:spTgt spid="42"/>
                                        </p:tgtEl>
                                        <p:attrNameLst>
                                          <p:attrName>style.visibility</p:attrName>
                                        </p:attrNameLst>
                                      </p:cBhvr>
                                      <p:to>
                                        <p:strVal val="visible"/>
                                      </p:to>
                                    </p:set>
                                    <p:animEffect transition="in" filter="wipe(down)">
                                      <p:cBhvr>
                                        <p:cTn id="17" dur="1000"/>
                                        <p:tgtEl>
                                          <p:spTgt spid="42"/>
                                        </p:tgtEl>
                                      </p:cBhvr>
                                    </p:animEffect>
                                  </p:childTnLst>
                                </p:cTn>
                              </p:par>
                            </p:childTnLst>
                          </p:cTn>
                        </p:par>
                        <p:par>
                          <p:cTn id="18" fill="hold">
                            <p:stCondLst>
                              <p:cond delay="2500"/>
                            </p:stCondLst>
                            <p:childTnLst>
                              <p:par>
                                <p:cTn id="19" presetID="16" presetClass="entr" presetSubtype="21" fill="hold" nodeType="afterEffect">
                                  <p:stCondLst>
                                    <p:cond delay="250"/>
                                  </p:stCondLst>
                                  <p:childTnLst>
                                    <p:set>
                                      <p:cBhvr>
                                        <p:cTn id="20" dur="1" fill="hold">
                                          <p:stCondLst>
                                            <p:cond delay="0"/>
                                          </p:stCondLst>
                                        </p:cTn>
                                        <p:tgtEl>
                                          <p:spTgt spid="45"/>
                                        </p:tgtEl>
                                        <p:attrNameLst>
                                          <p:attrName>style.visibility</p:attrName>
                                        </p:attrNameLst>
                                      </p:cBhvr>
                                      <p:to>
                                        <p:strVal val="visible"/>
                                      </p:to>
                                    </p:set>
                                    <p:animEffect transition="in" filter="barn(inVertical)">
                                      <p:cBhvr>
                                        <p:cTn id="21" dur="1000"/>
                                        <p:tgtEl>
                                          <p:spTgt spid="45"/>
                                        </p:tgtEl>
                                      </p:cBhvr>
                                    </p:animEffect>
                                  </p:childTnLst>
                                </p:cTn>
                              </p:par>
                              <p:par>
                                <p:cTn id="22" presetID="22" presetClass="entr" presetSubtype="4" fill="hold" nodeType="withEffect">
                                  <p:stCondLst>
                                    <p:cond delay="250"/>
                                  </p:stCondLst>
                                  <p:childTnLst>
                                    <p:set>
                                      <p:cBhvr>
                                        <p:cTn id="23" dur="1" fill="hold">
                                          <p:stCondLst>
                                            <p:cond delay="0"/>
                                          </p:stCondLst>
                                        </p:cTn>
                                        <p:tgtEl>
                                          <p:spTgt spid="55"/>
                                        </p:tgtEl>
                                        <p:attrNameLst>
                                          <p:attrName>style.visibility</p:attrName>
                                        </p:attrNameLst>
                                      </p:cBhvr>
                                      <p:to>
                                        <p:strVal val="visible"/>
                                      </p:to>
                                    </p:set>
                                    <p:animEffect transition="in" filter="wipe(down)">
                                      <p:cBhvr>
                                        <p:cTn id="24" dur="1000"/>
                                        <p:tgtEl>
                                          <p:spTgt spid="55"/>
                                        </p:tgtEl>
                                      </p:cBhvr>
                                    </p:animEffect>
                                  </p:childTnLst>
                                </p:cTn>
                              </p:par>
                            </p:childTnLst>
                          </p:cTn>
                        </p:par>
                        <p:par>
                          <p:cTn id="25" fill="hold">
                            <p:stCondLst>
                              <p:cond delay="3750"/>
                            </p:stCondLst>
                            <p:childTnLst>
                              <p:par>
                                <p:cTn id="26" presetID="16" presetClass="entr" presetSubtype="21" fill="hold" nodeType="afterEffect">
                                  <p:stCondLst>
                                    <p:cond delay="250"/>
                                  </p:stCondLst>
                                  <p:childTnLst>
                                    <p:set>
                                      <p:cBhvr>
                                        <p:cTn id="27" dur="1" fill="hold">
                                          <p:stCondLst>
                                            <p:cond delay="0"/>
                                          </p:stCondLst>
                                        </p:cTn>
                                        <p:tgtEl>
                                          <p:spTgt spid="50"/>
                                        </p:tgtEl>
                                        <p:attrNameLst>
                                          <p:attrName>style.visibility</p:attrName>
                                        </p:attrNameLst>
                                      </p:cBhvr>
                                      <p:to>
                                        <p:strVal val="visible"/>
                                      </p:to>
                                    </p:set>
                                    <p:animEffect transition="in" filter="barn(inVertical)">
                                      <p:cBhvr>
                                        <p:cTn id="28" dur="1000"/>
                                        <p:tgtEl>
                                          <p:spTgt spid="50"/>
                                        </p:tgtEl>
                                      </p:cBhvr>
                                    </p:animEffect>
                                  </p:childTnLst>
                                </p:cTn>
                              </p:par>
                              <p:par>
                                <p:cTn id="29" presetID="22" presetClass="entr" presetSubtype="4" fill="hold" nodeType="withEffect">
                                  <p:stCondLst>
                                    <p:cond delay="25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8226636" y="0"/>
            <a:ext cx="12714270" cy="10287000"/>
          </a:xfrm>
          <a:prstGeom prst="rect">
            <a:avLst/>
          </a:prstGeom>
        </p:spPr>
      </p:pic>
      <p:grpSp>
        <p:nvGrpSpPr>
          <p:cNvPr id="3" name="Group 3"/>
          <p:cNvGrpSpPr/>
          <p:nvPr/>
        </p:nvGrpSpPr>
        <p:grpSpPr>
          <a:xfrm>
            <a:off x="4659807" y="659307"/>
            <a:ext cx="8968385" cy="896838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FAFA"/>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6017348" y="1405925"/>
            <a:ext cx="12475190" cy="7929333"/>
            <a:chOff x="-5215" y="-2277113"/>
            <a:chExt cx="3235922" cy="6858559"/>
          </a:xfrm>
        </p:grpSpPr>
        <p:sp>
          <p:nvSpPr>
            <p:cNvPr id="7" name="Freeform 7"/>
            <p:cNvSpPr/>
            <p:nvPr/>
          </p:nvSpPr>
          <p:spPr>
            <a:xfrm>
              <a:off x="-5215" y="-2277113"/>
              <a:ext cx="3235922" cy="6858559"/>
            </a:xfrm>
            <a:prstGeom prst="rect">
              <a:avLst/>
            </a:prstGeom>
            <a:blipFill>
              <a:blip r:embed="rId5">
                <a:extLst>
                  <a:ext uri="{28A0092B-C50C-407E-A947-70E740481C1C}">
                    <a14:useLocalDpi xmlns:a14="http://schemas.microsoft.com/office/drawing/2010/main" val="0"/>
                  </a:ext>
                </a:extLst>
              </a:blip>
              <a:stretch>
                <a:fillRect/>
              </a:stretch>
            </a:blipFill>
          </p:spPr>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5137334" y="7057669"/>
            <a:ext cx="8850759" cy="8850759"/>
          </a:xfrm>
          <a:prstGeom prst="rect">
            <a:avLst/>
          </a:prstGeom>
        </p:spPr>
      </p:pic>
      <p:grpSp>
        <p:nvGrpSpPr>
          <p:cNvPr id="9" name="Group 9"/>
          <p:cNvGrpSpPr/>
          <p:nvPr/>
        </p:nvGrpSpPr>
        <p:grpSpPr>
          <a:xfrm>
            <a:off x="841211" y="807880"/>
            <a:ext cx="6569769" cy="7278812"/>
            <a:chOff x="1009049" y="-1283479"/>
            <a:chExt cx="8545705" cy="5076820"/>
          </a:xfrm>
        </p:grpSpPr>
        <p:sp>
          <p:nvSpPr>
            <p:cNvPr id="10" name="TextBox 10"/>
            <p:cNvSpPr txBox="1"/>
            <p:nvPr/>
          </p:nvSpPr>
          <p:spPr>
            <a:xfrm>
              <a:off x="3483084" y="-1283479"/>
              <a:ext cx="6071670" cy="1717342"/>
            </a:xfrm>
            <a:prstGeom prst="rect">
              <a:avLst/>
            </a:prstGeom>
          </p:spPr>
          <p:txBody>
            <a:bodyPr lIns="0" tIns="0" rIns="0" bIns="0" rtlCol="0" anchor="t">
              <a:spAutoFit/>
            </a:bodyPr>
            <a:lstStyle/>
            <a:p>
              <a:pPr marL="0" lvl="0" indent="0">
                <a:lnSpc>
                  <a:spcPts val="9600"/>
                </a:lnSpc>
                <a:spcBef>
                  <a:spcPct val="0"/>
                </a:spcBef>
              </a:pPr>
              <a:r>
                <a:rPr lang="en-US" sz="8000" dirty="0">
                  <a:solidFill>
                    <a:srgbClr val="18BBCB"/>
                  </a:solidFill>
                  <a:latin typeface="Nourd"/>
                </a:rPr>
                <a:t>Patient Page</a:t>
              </a:r>
              <a:endParaRPr lang="en-US" sz="8000" u="none" dirty="0">
                <a:solidFill>
                  <a:srgbClr val="18BBCB"/>
                </a:solidFill>
                <a:latin typeface="Nourd"/>
              </a:endParaRPr>
            </a:p>
          </p:txBody>
        </p:sp>
        <p:sp>
          <p:nvSpPr>
            <p:cNvPr id="11" name="TextBox 11"/>
            <p:cNvSpPr txBox="1"/>
            <p:nvPr/>
          </p:nvSpPr>
          <p:spPr>
            <a:xfrm>
              <a:off x="1009049" y="487458"/>
              <a:ext cx="6459745" cy="3305883"/>
            </a:xfrm>
            <a:prstGeom prst="rect">
              <a:avLst/>
            </a:prstGeom>
          </p:spPr>
          <p:txBody>
            <a:bodyPr wrap="square" lIns="0" tIns="0" rIns="0" bIns="0" rtlCol="0" anchor="t">
              <a:spAutoFit/>
            </a:bodyPr>
            <a:lstStyle/>
            <a:p>
              <a:pPr marL="0" lvl="0" indent="0" algn="just"/>
              <a:r>
                <a:rPr lang="en-US" sz="4400" dirty="0">
                  <a:solidFill>
                    <a:srgbClr val="545454"/>
                  </a:solidFill>
                  <a:latin typeface="Nourd"/>
                </a:rPr>
                <a:t>By clicking on the patient icon on Home page you can open up the Patient page. This page includes all  details of patients</a:t>
              </a:r>
              <a:endParaRPr lang="en-US" sz="4400" u="none" dirty="0">
                <a:solidFill>
                  <a:srgbClr val="545454"/>
                </a:solidFill>
                <a:latin typeface="Nourd"/>
              </a:endParaRPr>
            </a:p>
          </p:txBody>
        </p:sp>
      </p:grpSp>
      <p:grpSp>
        <p:nvGrpSpPr>
          <p:cNvPr id="12" name="Group 12"/>
          <p:cNvGrpSpPr/>
          <p:nvPr/>
        </p:nvGrpSpPr>
        <p:grpSpPr>
          <a:xfrm>
            <a:off x="581848" y="659307"/>
            <a:ext cx="2004054" cy="2004054"/>
            <a:chOff x="0" y="0"/>
            <a:chExt cx="2672072" cy="2672072"/>
          </a:xfrm>
        </p:grpSpPr>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0"/>
              <a:ext cx="2672072" cy="2672072"/>
            </a:xfrm>
            <a:prstGeom prst="rect">
              <a:avLst/>
            </a:prstGeom>
          </p:spPr>
        </p:pic>
        <p:sp>
          <p:nvSpPr>
            <p:cNvPr id="14" name="TextBox 14"/>
            <p:cNvSpPr txBox="1"/>
            <p:nvPr/>
          </p:nvSpPr>
          <p:spPr>
            <a:xfrm>
              <a:off x="537587" y="729831"/>
              <a:ext cx="1444497" cy="1265304"/>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04</a:t>
              </a:r>
            </a:p>
          </p:txBody>
        </p:sp>
      </p:grpSp>
      <p:pic>
        <p:nvPicPr>
          <p:cNvPr id="16" name="Picture 15">
            <a:extLst>
              <a:ext uri="{FF2B5EF4-FFF2-40B4-BE49-F238E27FC236}">
                <a16:creationId xmlns:a16="http://schemas.microsoft.com/office/drawing/2014/main" id="{F81BCC72-7DD4-B535-3EA4-8E6BC9B873B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32788" y="8067639"/>
            <a:ext cx="1977705" cy="2025360"/>
          </a:xfrm>
          <a:prstGeom prst="rect">
            <a:avLst/>
          </a:prstGeom>
        </p:spPr>
      </p:pic>
    </p:spTree>
    <p:extLst>
      <p:ext uri="{BB962C8B-B14F-4D97-AF65-F5344CB8AC3E}">
        <p14:creationId xmlns:p14="http://schemas.microsoft.com/office/powerpoint/2010/main" val="497310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16" presetClass="entr" presetSubtype="21"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1500"/>
                                        <p:tgtEl>
                                          <p:spTgt spid="9"/>
                                        </p:tgtEl>
                                      </p:cBhvr>
                                    </p:animEffect>
                                  </p:childTnLst>
                                </p:cTn>
                              </p:par>
                            </p:childTnLst>
                          </p:cTn>
                        </p:par>
                        <p:par>
                          <p:cTn id="25" fill="hold">
                            <p:stCondLst>
                              <p:cond delay="4000"/>
                            </p:stCondLst>
                            <p:childTnLst>
                              <p:par>
                                <p:cTn id="26" presetID="6" presetClass="entr" presetSubtype="16" fill="hold"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250"/>
                                        <p:tgtEl>
                                          <p:spTgt spid="6"/>
                                        </p:tgtEl>
                                      </p:cBhvr>
                                    </p:animEffect>
                                  </p:childTnLst>
                                </p:cTn>
                              </p:par>
                            </p:childTnLst>
                          </p:cTn>
                        </p:par>
                        <p:par>
                          <p:cTn id="29" fill="hold">
                            <p:stCondLst>
                              <p:cond delay="6750"/>
                            </p:stCondLst>
                            <p:childTnLst>
                              <p:par>
                                <p:cTn id="30" presetID="16" presetClass="entr" presetSubtype="21"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226636" y="0"/>
            <a:ext cx="12714270" cy="10287000"/>
          </a:xfrm>
          <a:prstGeom prst="rect">
            <a:avLst/>
          </a:prstGeom>
        </p:spPr>
      </p:pic>
      <p:grpSp>
        <p:nvGrpSpPr>
          <p:cNvPr id="3" name="Group 3"/>
          <p:cNvGrpSpPr/>
          <p:nvPr/>
        </p:nvGrpSpPr>
        <p:grpSpPr>
          <a:xfrm>
            <a:off x="4659807" y="659307"/>
            <a:ext cx="8968385" cy="896838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FAFA"/>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6577377" y="2157973"/>
            <a:ext cx="11659404" cy="7410812"/>
            <a:chOff x="-3997" y="-2132678"/>
            <a:chExt cx="3235922" cy="6858559"/>
          </a:xfrm>
        </p:grpSpPr>
        <p:sp>
          <p:nvSpPr>
            <p:cNvPr id="7" name="Freeform 7"/>
            <p:cNvSpPr/>
            <p:nvPr/>
          </p:nvSpPr>
          <p:spPr>
            <a:xfrm>
              <a:off x="-3997" y="-2132678"/>
              <a:ext cx="3235922" cy="6858559"/>
            </a:xfrm>
            <a:prstGeom prst="rect">
              <a:avLst/>
            </a:prstGeom>
            <a:blipFill>
              <a:blip r:embed="rId4">
                <a:extLst>
                  <a:ext uri="{28A0092B-C50C-407E-A947-70E740481C1C}">
                    <a14:useLocalDpi xmlns:a14="http://schemas.microsoft.com/office/drawing/2010/main" val="0"/>
                  </a:ext>
                </a:extLst>
              </a:blip>
              <a:stretch>
                <a:fillRect/>
              </a:stretch>
            </a:blip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5137334" y="7057669"/>
            <a:ext cx="8850759" cy="8850759"/>
          </a:xfrm>
          <a:prstGeom prst="rect">
            <a:avLst/>
          </a:prstGeom>
        </p:spPr>
      </p:pic>
      <p:grpSp>
        <p:nvGrpSpPr>
          <p:cNvPr id="9" name="Group 9"/>
          <p:cNvGrpSpPr/>
          <p:nvPr/>
        </p:nvGrpSpPr>
        <p:grpSpPr>
          <a:xfrm>
            <a:off x="923340" y="807880"/>
            <a:ext cx="6487640" cy="7254547"/>
            <a:chOff x="1115879" y="-1283479"/>
            <a:chExt cx="8438875" cy="5059895"/>
          </a:xfrm>
        </p:grpSpPr>
        <p:sp>
          <p:nvSpPr>
            <p:cNvPr id="10" name="TextBox 10"/>
            <p:cNvSpPr txBox="1"/>
            <p:nvPr/>
          </p:nvSpPr>
          <p:spPr>
            <a:xfrm>
              <a:off x="3483084" y="-1283479"/>
              <a:ext cx="6071670" cy="1717342"/>
            </a:xfrm>
            <a:prstGeom prst="rect">
              <a:avLst/>
            </a:prstGeom>
          </p:spPr>
          <p:txBody>
            <a:bodyPr lIns="0" tIns="0" rIns="0" bIns="0" rtlCol="0" anchor="t">
              <a:spAutoFit/>
            </a:bodyPr>
            <a:lstStyle/>
            <a:p>
              <a:pPr marL="0" lvl="0" indent="0">
                <a:lnSpc>
                  <a:spcPts val="9600"/>
                </a:lnSpc>
                <a:spcBef>
                  <a:spcPct val="0"/>
                </a:spcBef>
              </a:pPr>
              <a:r>
                <a:rPr lang="en-US" sz="8000" dirty="0">
                  <a:solidFill>
                    <a:srgbClr val="18BBCB"/>
                  </a:solidFill>
                  <a:latin typeface="Nourd"/>
                </a:rPr>
                <a:t>Diagnosis Page</a:t>
              </a:r>
              <a:endParaRPr lang="en-US" sz="8000" u="none" dirty="0">
                <a:solidFill>
                  <a:srgbClr val="18BBCB"/>
                </a:solidFill>
                <a:latin typeface="Nourd"/>
              </a:endParaRPr>
            </a:p>
          </p:txBody>
        </p:sp>
        <p:sp>
          <p:nvSpPr>
            <p:cNvPr id="11" name="TextBox 11"/>
            <p:cNvSpPr txBox="1"/>
            <p:nvPr/>
          </p:nvSpPr>
          <p:spPr>
            <a:xfrm>
              <a:off x="1115879" y="470533"/>
              <a:ext cx="7404692" cy="3305883"/>
            </a:xfrm>
            <a:prstGeom prst="rect">
              <a:avLst/>
            </a:prstGeom>
          </p:spPr>
          <p:txBody>
            <a:bodyPr wrap="square" lIns="0" tIns="0" rIns="0" bIns="0" rtlCol="0" anchor="t">
              <a:spAutoFit/>
            </a:bodyPr>
            <a:lstStyle/>
            <a:p>
              <a:pPr marL="0" lvl="0" indent="0"/>
              <a:r>
                <a:rPr lang="en-US" sz="4400" dirty="0">
                  <a:solidFill>
                    <a:srgbClr val="545454"/>
                  </a:solidFill>
                  <a:latin typeface="Nourd"/>
                </a:rPr>
                <a:t>By clicking on the diagnosis icon on Home page you can open up the Diagnosis page. Which includes all details of patient’s Diagnosis</a:t>
              </a:r>
              <a:endParaRPr lang="en-US" sz="4400" u="none" dirty="0">
                <a:solidFill>
                  <a:srgbClr val="545454"/>
                </a:solidFill>
                <a:latin typeface="Nourd"/>
              </a:endParaRPr>
            </a:p>
          </p:txBody>
        </p:sp>
      </p:grpSp>
      <p:grpSp>
        <p:nvGrpSpPr>
          <p:cNvPr id="12" name="Group 12"/>
          <p:cNvGrpSpPr/>
          <p:nvPr/>
        </p:nvGrpSpPr>
        <p:grpSpPr>
          <a:xfrm>
            <a:off x="581848" y="659307"/>
            <a:ext cx="2004054" cy="2004054"/>
            <a:chOff x="0" y="0"/>
            <a:chExt cx="2672072" cy="2672072"/>
          </a:xfrm>
        </p:grpSpPr>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0" y="0"/>
              <a:ext cx="2672072" cy="2672072"/>
            </a:xfrm>
            <a:prstGeom prst="rect">
              <a:avLst/>
            </a:prstGeom>
          </p:spPr>
        </p:pic>
        <p:sp>
          <p:nvSpPr>
            <p:cNvPr id="14" name="TextBox 14"/>
            <p:cNvSpPr txBox="1"/>
            <p:nvPr/>
          </p:nvSpPr>
          <p:spPr>
            <a:xfrm>
              <a:off x="537587" y="729831"/>
              <a:ext cx="1444497" cy="1265304"/>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05</a:t>
              </a:r>
            </a:p>
          </p:txBody>
        </p:sp>
      </p:grpSp>
      <p:pic>
        <p:nvPicPr>
          <p:cNvPr id="16" name="Picture 15">
            <a:extLst>
              <a:ext uri="{FF2B5EF4-FFF2-40B4-BE49-F238E27FC236}">
                <a16:creationId xmlns:a16="http://schemas.microsoft.com/office/drawing/2014/main" id="{F81BCC72-7DD4-B535-3EA4-8E6BC9B873B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959280" y="8067639"/>
            <a:ext cx="1924720" cy="2025360"/>
          </a:xfrm>
          <a:prstGeom prst="rect">
            <a:avLst/>
          </a:prstGeom>
        </p:spPr>
      </p:pic>
    </p:spTree>
    <p:extLst>
      <p:ext uri="{BB962C8B-B14F-4D97-AF65-F5344CB8AC3E}">
        <p14:creationId xmlns:p14="http://schemas.microsoft.com/office/powerpoint/2010/main" val="17999611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16" presetClass="entr" presetSubtype="21"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1500"/>
                                        <p:tgtEl>
                                          <p:spTgt spid="9"/>
                                        </p:tgtEl>
                                      </p:cBhvr>
                                    </p:animEffect>
                                  </p:childTnLst>
                                </p:cTn>
                              </p:par>
                            </p:childTnLst>
                          </p:cTn>
                        </p:par>
                        <p:par>
                          <p:cTn id="25" fill="hold">
                            <p:stCondLst>
                              <p:cond delay="4000"/>
                            </p:stCondLst>
                            <p:childTnLst>
                              <p:par>
                                <p:cTn id="26" presetID="6" presetClass="entr" presetSubtype="16"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250"/>
                                        <p:tgtEl>
                                          <p:spTgt spid="6"/>
                                        </p:tgtEl>
                                      </p:cBhvr>
                                    </p:animEffect>
                                  </p:childTnLst>
                                </p:cTn>
                              </p:par>
                            </p:childTnLst>
                          </p:cTn>
                        </p:par>
                        <p:par>
                          <p:cTn id="29" fill="hold">
                            <p:stCondLst>
                              <p:cond delay="6250"/>
                            </p:stCondLst>
                            <p:childTnLst>
                              <p:par>
                                <p:cTn id="30" presetID="16" presetClass="entr" presetSubtype="21"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6058477"/>
            <a:ext cx="18830664" cy="14174355"/>
          </a:xfrm>
          <a:prstGeom prst="rect">
            <a:avLst/>
          </a:prstGeom>
        </p:spPr>
      </p:pic>
      <p:grpSp>
        <p:nvGrpSpPr>
          <p:cNvPr id="3" name="Group 3"/>
          <p:cNvGrpSpPr/>
          <p:nvPr/>
        </p:nvGrpSpPr>
        <p:grpSpPr>
          <a:xfrm>
            <a:off x="379659" y="598142"/>
            <a:ext cx="10553813" cy="1468990"/>
            <a:chOff x="0" y="0"/>
            <a:chExt cx="1547314" cy="403638"/>
          </a:xfrm>
        </p:grpSpPr>
        <p:sp>
          <p:nvSpPr>
            <p:cNvPr id="4" name="Freeform 4"/>
            <p:cNvSpPr/>
            <p:nvPr/>
          </p:nvSpPr>
          <p:spPr>
            <a:xfrm>
              <a:off x="0" y="0"/>
              <a:ext cx="1547314" cy="403638"/>
            </a:xfrm>
            <a:custGeom>
              <a:avLst/>
              <a:gdLst/>
              <a:ahLst/>
              <a:cxnLst/>
              <a:rect l="l" t="t" r="r" b="b"/>
              <a:pathLst>
                <a:path w="1547314" h="403638">
                  <a:moveTo>
                    <a:pt x="0" y="0"/>
                  </a:moveTo>
                  <a:lnTo>
                    <a:pt x="1547314" y="0"/>
                  </a:lnTo>
                  <a:lnTo>
                    <a:pt x="1547314" y="403638"/>
                  </a:lnTo>
                  <a:lnTo>
                    <a:pt x="0" y="403638"/>
                  </a:lnTo>
                  <a:close/>
                </a:path>
              </a:pathLst>
            </a:custGeom>
            <a:solidFill>
              <a:srgbClr val="18BBCB"/>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872086" y="7771499"/>
            <a:ext cx="5440755" cy="1654499"/>
            <a:chOff x="0" y="0"/>
            <a:chExt cx="7254340" cy="2205999"/>
          </a:xfrm>
        </p:grpSpPr>
        <p:grpSp>
          <p:nvGrpSpPr>
            <p:cNvPr id="14" name="Group 14"/>
            <p:cNvGrpSpPr/>
            <p:nvPr/>
          </p:nvGrpSpPr>
          <p:grpSpPr>
            <a:xfrm>
              <a:off x="0" y="0"/>
              <a:ext cx="7254340" cy="2205999"/>
              <a:chOff x="0" y="0"/>
              <a:chExt cx="1432956" cy="435753"/>
            </a:xfrm>
          </p:grpSpPr>
          <p:sp>
            <p:nvSpPr>
              <p:cNvPr id="15" name="Freeform 15"/>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321851" y="420373"/>
              <a:ext cx="6610637" cy="1299502"/>
            </a:xfrm>
            <a:prstGeom prst="rect">
              <a:avLst/>
            </a:prstGeom>
          </p:spPr>
          <p:txBody>
            <a:bodyPr lIns="0" tIns="0" rIns="0" bIns="0" rtlCol="0" anchor="t">
              <a:spAutoFit/>
            </a:bodyPr>
            <a:lstStyle/>
            <a:p>
              <a:pPr marL="0" lvl="0" indent="0" algn="ctr">
                <a:lnSpc>
                  <a:spcPts val="3840"/>
                </a:lnSpc>
                <a:spcBef>
                  <a:spcPct val="0"/>
                </a:spcBef>
              </a:pPr>
              <a:r>
                <a:rPr lang="en-US" sz="3200" dirty="0" smtClean="0">
                  <a:solidFill>
                    <a:srgbClr val="FFFFFF"/>
                  </a:solidFill>
                  <a:latin typeface="Nourd Bold"/>
                </a:rPr>
                <a:t>Code used for Print button</a:t>
              </a:r>
              <a:endParaRPr lang="en-US" sz="3200" u="none" dirty="0">
                <a:solidFill>
                  <a:srgbClr val="FFFFFF"/>
                </a:solidFill>
                <a:latin typeface="Nourd Bold"/>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55" y="1217028"/>
            <a:ext cx="10134381" cy="6199420"/>
          </a:xfrm>
          <a:prstGeom prst="rect">
            <a:avLst/>
          </a:prstGeom>
        </p:spPr>
      </p:pic>
      <p:grpSp>
        <p:nvGrpSpPr>
          <p:cNvPr id="12" name="Group 13"/>
          <p:cNvGrpSpPr/>
          <p:nvPr/>
        </p:nvGrpSpPr>
        <p:grpSpPr>
          <a:xfrm>
            <a:off x="12379604" y="8099875"/>
            <a:ext cx="4371933" cy="919555"/>
            <a:chOff x="0" y="0"/>
            <a:chExt cx="7254340" cy="2205999"/>
          </a:xfrm>
        </p:grpSpPr>
        <p:grpSp>
          <p:nvGrpSpPr>
            <p:cNvPr id="18" name="Group 14"/>
            <p:cNvGrpSpPr/>
            <p:nvPr/>
          </p:nvGrpSpPr>
          <p:grpSpPr>
            <a:xfrm>
              <a:off x="0" y="0"/>
              <a:ext cx="7254340" cy="2205999"/>
              <a:chOff x="0" y="0"/>
              <a:chExt cx="1432956" cy="435753"/>
            </a:xfrm>
          </p:grpSpPr>
          <p:sp>
            <p:nvSpPr>
              <p:cNvPr id="20" name="Freeform 15"/>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21"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TextBox 17"/>
            <p:cNvSpPr txBox="1"/>
            <p:nvPr/>
          </p:nvSpPr>
          <p:spPr>
            <a:xfrm>
              <a:off x="321851" y="420373"/>
              <a:ext cx="6610637" cy="649751"/>
            </a:xfrm>
            <a:prstGeom prst="rect">
              <a:avLst/>
            </a:prstGeom>
          </p:spPr>
          <p:txBody>
            <a:bodyPr lIns="0" tIns="0" rIns="0" bIns="0" rtlCol="0" anchor="t">
              <a:spAutoFit/>
            </a:bodyPr>
            <a:lstStyle/>
            <a:p>
              <a:pPr marL="0" lvl="0" indent="0" algn="ctr">
                <a:lnSpc>
                  <a:spcPts val="3840"/>
                </a:lnSpc>
                <a:spcBef>
                  <a:spcPct val="0"/>
                </a:spcBef>
              </a:pPr>
              <a:r>
                <a:rPr lang="en-US" sz="3200" dirty="0" smtClean="0">
                  <a:solidFill>
                    <a:srgbClr val="FFFFFF"/>
                  </a:solidFill>
                  <a:latin typeface="Nourd Bold"/>
                </a:rPr>
                <a:t>Print Preview</a:t>
              </a:r>
              <a:endParaRPr lang="en-US" sz="3200" u="none" dirty="0">
                <a:solidFill>
                  <a:srgbClr val="FFFFFF"/>
                </a:solidFill>
                <a:latin typeface="Nourd Bold"/>
              </a:endParaRPr>
            </a:p>
          </p:txBody>
        </p:sp>
      </p:grpSp>
      <p:grpSp>
        <p:nvGrpSpPr>
          <p:cNvPr id="22" name="Group 3"/>
          <p:cNvGrpSpPr/>
          <p:nvPr/>
        </p:nvGrpSpPr>
        <p:grpSpPr>
          <a:xfrm>
            <a:off x="11368186" y="1191713"/>
            <a:ext cx="6394768" cy="1500840"/>
            <a:chOff x="0" y="0"/>
            <a:chExt cx="1547314" cy="403638"/>
          </a:xfrm>
        </p:grpSpPr>
        <p:sp>
          <p:nvSpPr>
            <p:cNvPr id="23" name="Freeform 4"/>
            <p:cNvSpPr/>
            <p:nvPr/>
          </p:nvSpPr>
          <p:spPr>
            <a:xfrm>
              <a:off x="0" y="0"/>
              <a:ext cx="1547314" cy="403638"/>
            </a:xfrm>
            <a:custGeom>
              <a:avLst/>
              <a:gdLst/>
              <a:ahLst/>
              <a:cxnLst/>
              <a:rect l="l" t="t" r="r" b="b"/>
              <a:pathLst>
                <a:path w="1547314" h="403638">
                  <a:moveTo>
                    <a:pt x="0" y="0"/>
                  </a:moveTo>
                  <a:lnTo>
                    <a:pt x="1547314" y="0"/>
                  </a:lnTo>
                  <a:lnTo>
                    <a:pt x="1547314" y="403638"/>
                  </a:lnTo>
                  <a:lnTo>
                    <a:pt x="0" y="403638"/>
                  </a:lnTo>
                  <a:close/>
                </a:path>
              </a:pathLst>
            </a:custGeom>
            <a:solidFill>
              <a:srgbClr val="18BBCB"/>
            </a:solidFill>
          </p:spPr>
        </p:sp>
        <p:sp>
          <p:nvSpPr>
            <p:cNvPr id="24"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6" name="Picture 5"/>
          <p:cNvPicPr>
            <a:picLocks noChangeAspect="1"/>
          </p:cNvPicPr>
          <p:nvPr/>
        </p:nvPicPr>
        <p:blipFill>
          <a:blip r:embed="rId5"/>
          <a:stretch>
            <a:fillRect/>
          </a:stretch>
        </p:blipFill>
        <p:spPr>
          <a:xfrm>
            <a:off x="11695008" y="1984912"/>
            <a:ext cx="5768975" cy="4977155"/>
          </a:xfrm>
          <a:prstGeom prst="rect">
            <a:avLst/>
          </a:prstGeom>
          <a:ln>
            <a:solidFill>
              <a:schemeClr val="tx1"/>
            </a:solidFill>
          </a:ln>
        </p:spPr>
      </p:pic>
    </p:spTree>
    <p:extLst>
      <p:ext uri="{BB962C8B-B14F-4D97-AF65-F5344CB8AC3E}">
        <p14:creationId xmlns:p14="http://schemas.microsoft.com/office/powerpoint/2010/main" val="3204029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000"/>
                                        <p:tgtEl>
                                          <p:spTgt spid="13"/>
                                        </p:tgtEl>
                                      </p:cBhvr>
                                    </p:animEffect>
                                  </p:childTnLst>
                                </p:cTn>
                              </p:par>
                              <p:par>
                                <p:cTn id="8" presetID="22" presetClass="entr" presetSubtype="4" fill="hold" nodeType="withEffect">
                                  <p:stCondLst>
                                    <p:cond delay="50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1000"/>
                                        <p:tgtEl>
                                          <p:spTgt spid="25"/>
                                        </p:tgtEl>
                                      </p:cBhvr>
                                    </p:animEffect>
                                  </p:childTnLst>
                                </p:cTn>
                              </p:par>
                            </p:childTnLst>
                          </p:cTn>
                        </p:par>
                        <p:par>
                          <p:cTn id="11" fill="hold">
                            <p:stCondLst>
                              <p:cond delay="1500"/>
                            </p:stCondLst>
                            <p:childTnLst>
                              <p:par>
                                <p:cTn id="12" presetID="16" presetClass="entr" presetSubtype="21"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1000"/>
                                        <p:tgtEl>
                                          <p:spTgt spid="12"/>
                                        </p:tgtEl>
                                      </p:cBhvr>
                                    </p:animEffect>
                                  </p:childTnLst>
                                </p:cTn>
                              </p:par>
                              <p:par>
                                <p:cTn id="15" presetID="10"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5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22" presetClass="entr" presetSubtype="4" fill="hold"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226636" y="0"/>
            <a:ext cx="12714270" cy="10287000"/>
          </a:xfrm>
          <a:prstGeom prst="rect">
            <a:avLst/>
          </a:prstGeom>
        </p:spPr>
      </p:pic>
      <p:grpSp>
        <p:nvGrpSpPr>
          <p:cNvPr id="3" name="Group 3"/>
          <p:cNvGrpSpPr/>
          <p:nvPr/>
        </p:nvGrpSpPr>
        <p:grpSpPr>
          <a:xfrm>
            <a:off x="4659807" y="659307"/>
            <a:ext cx="8968385" cy="896838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FAFA"/>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4354501" y="5796177"/>
            <a:ext cx="3931561" cy="3739846"/>
            <a:chOff x="236650" y="-512030"/>
            <a:chExt cx="5020168" cy="6422138"/>
          </a:xfrm>
        </p:grpSpPr>
        <p:sp>
          <p:nvSpPr>
            <p:cNvPr id="7" name="Freeform 7"/>
            <p:cNvSpPr/>
            <p:nvPr/>
          </p:nvSpPr>
          <p:spPr>
            <a:xfrm>
              <a:off x="236650" y="-512030"/>
              <a:ext cx="5020168" cy="6422138"/>
            </a:xfrm>
            <a:prstGeom prst="rect">
              <a:avLst/>
            </a:prstGeom>
            <a:blipFill>
              <a:blip r:embed="rId4">
                <a:extLst>
                  <a:ext uri="{28A0092B-C50C-407E-A947-70E740481C1C}">
                    <a14:useLocalDpi xmlns:a14="http://schemas.microsoft.com/office/drawing/2010/main" val="0"/>
                  </a:ext>
                </a:extLst>
              </a:blip>
              <a:stretch>
                <a:fillRect/>
              </a:stretch>
            </a:blip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5137334" y="7057669"/>
            <a:ext cx="8850759" cy="8850759"/>
          </a:xfrm>
          <a:prstGeom prst="rect">
            <a:avLst/>
          </a:prstGeom>
        </p:spPr>
      </p:pic>
      <p:grpSp>
        <p:nvGrpSpPr>
          <p:cNvPr id="9" name="Group 9"/>
          <p:cNvGrpSpPr/>
          <p:nvPr/>
        </p:nvGrpSpPr>
        <p:grpSpPr>
          <a:xfrm>
            <a:off x="2908294" y="1072022"/>
            <a:ext cx="6823977" cy="4632486"/>
            <a:chOff x="-104563" y="9525"/>
            <a:chExt cx="9098636" cy="3231063"/>
          </a:xfrm>
        </p:grpSpPr>
        <p:sp>
          <p:nvSpPr>
            <p:cNvPr id="10" name="TextBox 10"/>
            <p:cNvSpPr txBox="1"/>
            <p:nvPr/>
          </p:nvSpPr>
          <p:spPr>
            <a:xfrm>
              <a:off x="0" y="9525"/>
              <a:ext cx="6071671" cy="858671"/>
            </a:xfrm>
            <a:prstGeom prst="rect">
              <a:avLst/>
            </a:prstGeom>
          </p:spPr>
          <p:txBody>
            <a:bodyPr lIns="0" tIns="0" rIns="0" bIns="0" rtlCol="0" anchor="t">
              <a:spAutoFit/>
            </a:bodyPr>
            <a:lstStyle/>
            <a:p>
              <a:pPr marL="0" lvl="0" indent="0">
                <a:lnSpc>
                  <a:spcPts val="9600"/>
                </a:lnSpc>
                <a:spcBef>
                  <a:spcPct val="0"/>
                </a:spcBef>
              </a:pPr>
              <a:r>
                <a:rPr lang="en-US" sz="8000" u="none" dirty="0">
                  <a:solidFill>
                    <a:srgbClr val="18BBCB"/>
                  </a:solidFill>
                  <a:latin typeface="Nourd"/>
                </a:rPr>
                <a:t>Logout</a:t>
              </a:r>
            </a:p>
          </p:txBody>
        </p:sp>
        <p:sp>
          <p:nvSpPr>
            <p:cNvPr id="11" name="TextBox 11"/>
            <p:cNvSpPr txBox="1"/>
            <p:nvPr/>
          </p:nvSpPr>
          <p:spPr>
            <a:xfrm>
              <a:off x="-104563" y="1351511"/>
              <a:ext cx="9098636" cy="1889077"/>
            </a:xfrm>
            <a:prstGeom prst="rect">
              <a:avLst/>
            </a:prstGeom>
          </p:spPr>
          <p:txBody>
            <a:bodyPr wrap="square" lIns="0" tIns="0" rIns="0" bIns="0" rtlCol="0" anchor="t">
              <a:spAutoFit/>
            </a:bodyPr>
            <a:lstStyle/>
            <a:p>
              <a:pPr marL="0" lvl="0" indent="0"/>
              <a:r>
                <a:rPr lang="en-US" sz="4400" dirty="0">
                  <a:solidFill>
                    <a:srgbClr val="545454"/>
                  </a:solidFill>
                  <a:latin typeface="Nourd"/>
                </a:rPr>
                <a:t>Logout button will log you out from the software and send back to the login page.</a:t>
              </a:r>
              <a:endParaRPr lang="en-US" sz="4400" u="none" dirty="0">
                <a:solidFill>
                  <a:srgbClr val="545454"/>
                </a:solidFill>
                <a:latin typeface="Nourd"/>
              </a:endParaRPr>
            </a:p>
          </p:txBody>
        </p:sp>
      </p:grpSp>
      <p:grpSp>
        <p:nvGrpSpPr>
          <p:cNvPr id="12" name="Group 12"/>
          <p:cNvGrpSpPr/>
          <p:nvPr/>
        </p:nvGrpSpPr>
        <p:grpSpPr>
          <a:xfrm>
            <a:off x="649864" y="1117742"/>
            <a:ext cx="2004054" cy="2004054"/>
            <a:chOff x="0" y="0"/>
            <a:chExt cx="2672072" cy="2672072"/>
          </a:xfrm>
        </p:grpSpPr>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0" y="0"/>
              <a:ext cx="2672072" cy="2672072"/>
            </a:xfrm>
            <a:prstGeom prst="rect">
              <a:avLst/>
            </a:prstGeom>
          </p:spPr>
        </p:pic>
        <p:sp>
          <p:nvSpPr>
            <p:cNvPr id="14" name="TextBox 14"/>
            <p:cNvSpPr txBox="1"/>
            <p:nvPr/>
          </p:nvSpPr>
          <p:spPr>
            <a:xfrm>
              <a:off x="344397" y="759777"/>
              <a:ext cx="1948728" cy="1265304"/>
            </a:xfrm>
            <a:prstGeom prst="rect">
              <a:avLst/>
            </a:prstGeom>
          </p:spPr>
          <p:txBody>
            <a:bodyPr wrap="square" lIns="0" tIns="0" rIns="0" bIns="0" rtlCol="0" anchor="t">
              <a:spAutoFit/>
            </a:bodyPr>
            <a:lstStyle/>
            <a:p>
              <a:pPr marL="0" lvl="0" indent="0" algn="ctr">
                <a:lnSpc>
                  <a:spcPts val="7350"/>
                </a:lnSpc>
                <a:spcBef>
                  <a:spcPct val="0"/>
                </a:spcBef>
              </a:pPr>
              <a:r>
                <a:rPr lang="en-US" sz="7000" u="none" dirty="0">
                  <a:solidFill>
                    <a:srgbClr val="FFFFFF"/>
                  </a:solidFill>
                  <a:latin typeface="Nourd"/>
                </a:rPr>
                <a:t>06</a:t>
              </a:r>
            </a:p>
          </p:txBody>
        </p:sp>
      </p:grpSp>
      <p:grpSp>
        <p:nvGrpSpPr>
          <p:cNvPr id="15" name="Group 19"/>
          <p:cNvGrpSpPr/>
          <p:nvPr/>
        </p:nvGrpSpPr>
        <p:grpSpPr>
          <a:xfrm>
            <a:off x="10860342" y="3421551"/>
            <a:ext cx="5440755" cy="1654499"/>
            <a:chOff x="0" y="0"/>
            <a:chExt cx="7254340" cy="2205999"/>
          </a:xfrm>
        </p:grpSpPr>
        <p:grpSp>
          <p:nvGrpSpPr>
            <p:cNvPr id="16" name="Group 20"/>
            <p:cNvGrpSpPr/>
            <p:nvPr/>
          </p:nvGrpSpPr>
          <p:grpSpPr>
            <a:xfrm>
              <a:off x="0" y="0"/>
              <a:ext cx="7254340" cy="2205999"/>
              <a:chOff x="0" y="0"/>
              <a:chExt cx="1432956" cy="435753"/>
            </a:xfrm>
          </p:grpSpPr>
          <p:sp>
            <p:nvSpPr>
              <p:cNvPr id="18" name="Freeform 21"/>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19"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7" name="TextBox 23"/>
            <p:cNvSpPr txBox="1"/>
            <p:nvPr/>
          </p:nvSpPr>
          <p:spPr>
            <a:xfrm>
              <a:off x="321851" y="420373"/>
              <a:ext cx="6610637" cy="1299502"/>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FFFFFF"/>
                  </a:solidFill>
                  <a:latin typeface="Nourd Bold"/>
                </a:rPr>
                <a:t>Code used for Logout button</a:t>
              </a:r>
            </a:p>
          </p:txBody>
        </p:sp>
      </p:grpSp>
      <p:pic>
        <p:nvPicPr>
          <p:cNvPr id="20" name="Picture 19">
            <a:extLst>
              <a:ext uri="{FF2B5EF4-FFF2-40B4-BE49-F238E27FC236}">
                <a16:creationId xmlns:a16="http://schemas.microsoft.com/office/drawing/2014/main" id="{A5F6F108-857C-10BA-6861-89A9C969CF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53500" y="4783236"/>
            <a:ext cx="9054441" cy="3295898"/>
          </a:xfrm>
          <a:prstGeom prst="rect">
            <a:avLst/>
          </a:prstGeom>
        </p:spPr>
      </p:pic>
    </p:spTree>
    <p:extLst>
      <p:ext uri="{BB962C8B-B14F-4D97-AF65-F5344CB8AC3E}">
        <p14:creationId xmlns:p14="http://schemas.microsoft.com/office/powerpoint/2010/main" val="6848266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16" presetClass="entr" presetSubtype="21"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1500"/>
                                        <p:tgtEl>
                                          <p:spTgt spid="9"/>
                                        </p:tgtEl>
                                      </p:cBhvr>
                                    </p:animEffect>
                                  </p:childTnLst>
                                </p:cTn>
                              </p:par>
                            </p:childTnLst>
                          </p:cTn>
                        </p:par>
                        <p:par>
                          <p:cTn id="25" fill="hold">
                            <p:stCondLst>
                              <p:cond delay="4000"/>
                            </p:stCondLst>
                            <p:childTnLst>
                              <p:par>
                                <p:cTn id="26" presetID="16" presetClass="entr" presetSubtype="21"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inVertical)">
                                      <p:cBhvr>
                                        <p:cTn id="28" dur="10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10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25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2DFD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grpSp>
          <p:nvGrpSpPr>
            <p:cNvPr id="3" name="Group 3"/>
            <p:cNvGrpSpPr/>
            <p:nvPr/>
          </p:nvGrpSpPr>
          <p:grpSpPr>
            <a:xfrm>
              <a:off x="20723633" y="0"/>
              <a:ext cx="3660367" cy="13716000"/>
              <a:chOff x="0" y="0"/>
              <a:chExt cx="723036" cy="2709333"/>
            </a:xfrm>
          </p:grpSpPr>
          <p:sp>
            <p:nvSpPr>
              <p:cNvPr id="4" name="Freeform 4"/>
              <p:cNvSpPr/>
              <p:nvPr/>
            </p:nvSpPr>
            <p:spPr>
              <a:xfrm>
                <a:off x="0" y="0"/>
                <a:ext cx="723036" cy="2709333"/>
              </a:xfrm>
              <a:custGeom>
                <a:avLst/>
                <a:gdLst/>
                <a:ahLst/>
                <a:cxnLst/>
                <a:rect l="l" t="t" r="r" b="b"/>
                <a:pathLst>
                  <a:path w="723036" h="2709333">
                    <a:moveTo>
                      <a:pt x="0" y="0"/>
                    </a:moveTo>
                    <a:lnTo>
                      <a:pt x="723036" y="0"/>
                    </a:lnTo>
                    <a:lnTo>
                      <a:pt x="723036" y="2709333"/>
                    </a:lnTo>
                    <a:lnTo>
                      <a:pt x="0" y="2709333"/>
                    </a:lnTo>
                    <a:close/>
                  </a:path>
                </a:pathLst>
              </a:custGeom>
              <a:solidFill>
                <a:srgbClr val="DCFAFA"/>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0" y="0"/>
              <a:ext cx="20848320" cy="13716000"/>
              <a:chOff x="0" y="0"/>
              <a:chExt cx="9652000" cy="6350000"/>
            </a:xfrm>
          </p:grpSpPr>
          <p:sp>
            <p:nvSpPr>
              <p:cNvPr id="7" name="Freeform 7"/>
              <p:cNvSpPr/>
              <p:nvPr/>
            </p:nvSpPr>
            <p:spPr>
              <a:xfrm>
                <a:off x="0" y="0"/>
                <a:ext cx="9391650" cy="6350000"/>
              </a:xfrm>
              <a:custGeom>
                <a:avLst/>
                <a:gdLst/>
                <a:ahLst/>
                <a:cxnLst/>
                <a:rect l="l" t="t" r="r" b="b"/>
                <a:pathLst>
                  <a:path w="9391650" h="6350000">
                    <a:moveTo>
                      <a:pt x="0" y="0"/>
                    </a:moveTo>
                    <a:lnTo>
                      <a:pt x="0" y="6350000"/>
                    </a:lnTo>
                    <a:lnTo>
                      <a:pt x="3789680" y="6350000"/>
                    </a:lnTo>
                    <a:lnTo>
                      <a:pt x="9391650" y="0"/>
                    </a:lnTo>
                    <a:close/>
                  </a:path>
                </a:pathLst>
              </a:custGeom>
              <a:blipFill>
                <a:blip r:embed="rId2"/>
                <a:stretch>
                  <a:fillRect t="-6367" r="-58755" b="-25413"/>
                </a:stretch>
              </a:blipFill>
            </p:spPr>
          </p:sp>
          <p:sp>
            <p:nvSpPr>
              <p:cNvPr id="8" name="Freeform 8"/>
              <p:cNvSpPr/>
              <p:nvPr/>
            </p:nvSpPr>
            <p:spPr>
              <a:xfrm>
                <a:off x="4064000" y="0"/>
                <a:ext cx="5588000" cy="6350000"/>
              </a:xfrm>
              <a:custGeom>
                <a:avLst/>
                <a:gdLst/>
                <a:ahLst/>
                <a:cxnLst/>
                <a:rect l="l" t="t" r="r" b="b"/>
                <a:pathLst>
                  <a:path w="5588000" h="6350000">
                    <a:moveTo>
                      <a:pt x="5588000" y="6350000"/>
                    </a:moveTo>
                    <a:lnTo>
                      <a:pt x="0" y="6350000"/>
                    </a:lnTo>
                    <a:lnTo>
                      <a:pt x="5588000" y="0"/>
                    </a:lnTo>
                    <a:close/>
                  </a:path>
                </a:pathLst>
              </a:custGeom>
              <a:solidFill>
                <a:srgbClr val="DCFAFA"/>
              </a:solidFill>
            </p:spPr>
          </p:sp>
        </p:grpSp>
      </p:grpSp>
      <p:sp>
        <p:nvSpPr>
          <p:cNvPr id="12" name="TextBox 12"/>
          <p:cNvSpPr txBox="1"/>
          <p:nvPr/>
        </p:nvSpPr>
        <p:spPr>
          <a:xfrm>
            <a:off x="11364659" y="3771900"/>
            <a:ext cx="6492240" cy="4801314"/>
          </a:xfrm>
          <a:prstGeom prst="rect">
            <a:avLst/>
          </a:prstGeom>
        </p:spPr>
        <p:txBody>
          <a:bodyPr wrap="square" lIns="0" tIns="0" rIns="0" bIns="0" rtlCol="0" anchor="t">
            <a:spAutoFit/>
          </a:bodyPr>
          <a:lstStyle/>
          <a:p>
            <a:pPr marL="0" lvl="0" indent="0" algn="ctr">
              <a:lnSpc>
                <a:spcPts val="9600"/>
              </a:lnSpc>
              <a:spcBef>
                <a:spcPct val="0"/>
              </a:spcBef>
            </a:pPr>
            <a:r>
              <a:rPr lang="en-US" sz="8000" dirty="0">
                <a:solidFill>
                  <a:srgbClr val="18BBCB"/>
                </a:solidFill>
                <a:latin typeface="Nourd"/>
              </a:rPr>
              <a:t>Our </a:t>
            </a:r>
          </a:p>
          <a:p>
            <a:pPr marL="0" lvl="0" indent="0" algn="ctr">
              <a:lnSpc>
                <a:spcPts val="9600"/>
              </a:lnSpc>
              <a:spcBef>
                <a:spcPct val="0"/>
              </a:spcBef>
            </a:pPr>
            <a:r>
              <a:rPr lang="en-US" sz="8000" dirty="0">
                <a:solidFill>
                  <a:srgbClr val="18BBCB"/>
                </a:solidFill>
                <a:latin typeface="Nourd"/>
              </a:rPr>
              <a:t>Group Members</a:t>
            </a:r>
            <a:endParaRPr lang="en-US" sz="1000" dirty="0">
              <a:solidFill>
                <a:srgbClr val="18BBCB"/>
              </a:solidFill>
              <a:latin typeface="Nourd"/>
            </a:endParaRPr>
          </a:p>
          <a:p>
            <a:pPr marL="0" lvl="0" indent="0" algn="ctr">
              <a:lnSpc>
                <a:spcPts val="9600"/>
              </a:lnSpc>
              <a:spcBef>
                <a:spcPct val="0"/>
              </a:spcBef>
            </a:pPr>
            <a:r>
              <a:rPr lang="en-US" sz="6000" dirty="0">
                <a:solidFill>
                  <a:srgbClr val="18BBCB"/>
                </a:solidFill>
                <a:latin typeface="Nourd"/>
              </a:rPr>
              <a:t>(</a:t>
            </a:r>
            <a:r>
              <a:rPr lang="en-US" sz="6000" dirty="0" err="1">
                <a:solidFill>
                  <a:srgbClr val="18BBCB"/>
                </a:solidFill>
                <a:latin typeface="Nourd"/>
              </a:rPr>
              <a:t>DiTEC</a:t>
            </a:r>
            <a:r>
              <a:rPr lang="en-US" sz="6000" dirty="0">
                <a:solidFill>
                  <a:srgbClr val="18BBCB"/>
                </a:solidFill>
                <a:latin typeface="Nourd"/>
              </a:rPr>
              <a:t> 142)</a:t>
            </a:r>
          </a:p>
        </p:txBody>
      </p:sp>
      <p:pic>
        <p:nvPicPr>
          <p:cNvPr id="15" name="Picture 14">
            <a:extLst>
              <a:ext uri="{FF2B5EF4-FFF2-40B4-BE49-F238E27FC236}">
                <a16:creationId xmlns:a16="http://schemas.microsoft.com/office/drawing/2014/main" id="{A77318D9-949A-DF8D-1867-359CF642FA01}"/>
              </a:ext>
            </a:extLst>
          </p:cNvPr>
          <p:cNvPicPr>
            <a:picLocks noChangeAspect="1"/>
          </p:cNvPicPr>
          <p:nvPr/>
        </p:nvPicPr>
        <p:blipFill>
          <a:blip r:embed="rId3"/>
          <a:stretch>
            <a:fillRect/>
          </a:stretch>
        </p:blipFill>
        <p:spPr>
          <a:xfrm>
            <a:off x="1524000" y="1790700"/>
            <a:ext cx="11123061" cy="6705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25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1000"/>
                                        <p:tgtEl>
                                          <p:spTgt spid="12">
                                            <p:txEl>
                                              <p:pRg st="0" end="0"/>
                                            </p:txEl>
                                          </p:spTgt>
                                        </p:tgtEl>
                                      </p:cBhvr>
                                    </p:animEffect>
                                  </p:childTnLst>
                                </p:cTn>
                              </p:par>
                              <p:par>
                                <p:cTn id="8" presetID="22" presetClass="entr" presetSubtype="1" fill="hold" nodeType="withEffect">
                                  <p:stCondLst>
                                    <p:cond delay="25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wipe(up)">
                                      <p:cBhvr>
                                        <p:cTn id="10" dur="1000"/>
                                        <p:tgtEl>
                                          <p:spTgt spid="12">
                                            <p:txEl>
                                              <p:pRg st="1" end="1"/>
                                            </p:txEl>
                                          </p:spTgt>
                                        </p:tgtEl>
                                      </p:cBhvr>
                                    </p:animEffect>
                                  </p:childTnLst>
                                </p:cTn>
                              </p:par>
                              <p:par>
                                <p:cTn id="11" presetID="22" presetClass="entr" presetSubtype="1" fill="hold" nodeType="withEffect">
                                  <p:stCondLst>
                                    <p:cond delay="25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wipe(up)">
                                      <p:cBhvr>
                                        <p:cTn id="13" dur="1000"/>
                                        <p:tgtEl>
                                          <p:spTgt spid="12">
                                            <p:txEl>
                                              <p:pRg st="2" end="2"/>
                                            </p:txEl>
                                          </p:spTgt>
                                        </p:tgtEl>
                                      </p:cBhvr>
                                    </p:animEffect>
                                  </p:childTnLst>
                                </p:cTn>
                              </p:par>
                            </p:childTnLst>
                          </p:cTn>
                        </p:par>
                        <p:par>
                          <p:cTn id="14" fill="hold">
                            <p:stCondLst>
                              <p:cond delay="1250"/>
                            </p:stCondLst>
                            <p:childTnLst>
                              <p:par>
                                <p:cTn id="15" presetID="22" presetClass="entr" presetSubtype="1" fill="hold" nodeType="afterEffect">
                                  <p:stCondLst>
                                    <p:cond delay="25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68125" y="-190500"/>
            <a:ext cx="18824250" cy="444937"/>
          </a:xfrm>
          <a:prstGeom prst="rect">
            <a:avLst/>
          </a:prstGeom>
        </p:spPr>
      </p:pic>
      <p:sp>
        <p:nvSpPr>
          <p:cNvPr id="16" name="TextBox 16"/>
          <p:cNvSpPr txBox="1"/>
          <p:nvPr/>
        </p:nvSpPr>
        <p:spPr>
          <a:xfrm>
            <a:off x="447588" y="4013220"/>
            <a:ext cx="16631193" cy="1231106"/>
          </a:xfrm>
          <a:prstGeom prst="rect">
            <a:avLst/>
          </a:prstGeom>
        </p:spPr>
        <p:txBody>
          <a:bodyPr lIns="0" tIns="0" rIns="0" bIns="0" rtlCol="0" anchor="t">
            <a:spAutoFit/>
          </a:bodyPr>
          <a:lstStyle/>
          <a:p>
            <a:pPr marL="0" lvl="0" indent="0" algn="ctr">
              <a:lnSpc>
                <a:spcPts val="9600"/>
              </a:lnSpc>
              <a:spcBef>
                <a:spcPct val="0"/>
              </a:spcBef>
            </a:pPr>
            <a:r>
              <a:rPr lang="en-US" sz="9600" dirty="0">
                <a:solidFill>
                  <a:srgbClr val="18BBCB"/>
                </a:solidFill>
                <a:latin typeface="Nourd"/>
              </a:rPr>
              <a:t>SUMMARY</a:t>
            </a:r>
            <a:endParaRPr lang="en-US" sz="8000" u="none" dirty="0">
              <a:solidFill>
                <a:srgbClr val="18BBCB"/>
              </a:solidFill>
              <a:latin typeface="Nourd"/>
            </a:endParaRPr>
          </a:p>
        </p:txBody>
      </p:sp>
      <p:pic>
        <p:nvPicPr>
          <p:cNvPr id="31" name="Picture 30">
            <a:extLst>
              <a:ext uri="{FF2B5EF4-FFF2-40B4-BE49-F238E27FC236}">
                <a16:creationId xmlns:a16="http://schemas.microsoft.com/office/drawing/2014/main" id="{05AFD8B0-9117-6B5B-94F7-24D10D4DC2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25310" y="6674349"/>
            <a:ext cx="3362596" cy="2466546"/>
          </a:xfrm>
          <a:prstGeom prst="rect">
            <a:avLst/>
          </a:prstGeom>
        </p:spPr>
      </p:pic>
      <p:pic>
        <p:nvPicPr>
          <p:cNvPr id="33" name="Picture 32">
            <a:extLst>
              <a:ext uri="{FF2B5EF4-FFF2-40B4-BE49-F238E27FC236}">
                <a16:creationId xmlns:a16="http://schemas.microsoft.com/office/drawing/2014/main" id="{D7C563BB-6C4D-2E7F-0551-23FB281B1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82" y="6133926"/>
            <a:ext cx="3838554" cy="2799536"/>
          </a:xfrm>
          <a:prstGeom prst="rect">
            <a:avLst/>
          </a:prstGeom>
        </p:spPr>
      </p:pic>
      <p:pic>
        <p:nvPicPr>
          <p:cNvPr id="35" name="Picture 34">
            <a:extLst>
              <a:ext uri="{FF2B5EF4-FFF2-40B4-BE49-F238E27FC236}">
                <a16:creationId xmlns:a16="http://schemas.microsoft.com/office/drawing/2014/main" id="{CAF94B67-5E22-3D94-58E8-97DC05B01F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92770" y="867114"/>
            <a:ext cx="3399404" cy="2233626"/>
          </a:xfrm>
          <a:prstGeom prst="rect">
            <a:avLst/>
          </a:prstGeom>
        </p:spPr>
      </p:pic>
      <p:pic>
        <p:nvPicPr>
          <p:cNvPr id="37" name="Picture 36">
            <a:extLst>
              <a:ext uri="{FF2B5EF4-FFF2-40B4-BE49-F238E27FC236}">
                <a16:creationId xmlns:a16="http://schemas.microsoft.com/office/drawing/2014/main" id="{4CDAA232-7F8E-9A4D-60F3-01AE1EB643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0176" y="862881"/>
            <a:ext cx="3399405" cy="2456014"/>
          </a:xfrm>
          <a:prstGeom prst="rect">
            <a:avLst/>
          </a:prstGeom>
        </p:spPr>
      </p:pic>
      <p:pic>
        <p:nvPicPr>
          <p:cNvPr id="39" name="Picture 38">
            <a:extLst>
              <a:ext uri="{FF2B5EF4-FFF2-40B4-BE49-F238E27FC236}">
                <a16:creationId xmlns:a16="http://schemas.microsoft.com/office/drawing/2014/main" id="{21EED7BA-03A6-DF62-C056-C839349A7C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1008" y="6388918"/>
            <a:ext cx="2334780" cy="3046293"/>
          </a:xfrm>
          <a:prstGeom prst="rect">
            <a:avLst/>
          </a:prstGeom>
        </p:spPr>
      </p:pic>
      <p:pic>
        <p:nvPicPr>
          <p:cNvPr id="41" name="Picture 40">
            <a:extLst>
              <a:ext uri="{FF2B5EF4-FFF2-40B4-BE49-F238E27FC236}">
                <a16:creationId xmlns:a16="http://schemas.microsoft.com/office/drawing/2014/main" id="{2DAD233C-8398-59F8-6CE0-CD58B75D9C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191" y="3686222"/>
            <a:ext cx="3299069" cy="1899609"/>
          </a:xfrm>
          <a:prstGeom prst="rect">
            <a:avLst/>
          </a:prstGeom>
        </p:spPr>
      </p:pic>
      <p:pic>
        <p:nvPicPr>
          <p:cNvPr id="43" name="Picture 42">
            <a:extLst>
              <a:ext uri="{FF2B5EF4-FFF2-40B4-BE49-F238E27FC236}">
                <a16:creationId xmlns:a16="http://schemas.microsoft.com/office/drawing/2014/main" id="{205DF3BC-DE7E-B3FD-B74C-320670F5E4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38881" y="5585831"/>
            <a:ext cx="3298242" cy="3046293"/>
          </a:xfrm>
          <a:prstGeom prst="rect">
            <a:avLst/>
          </a:prstGeom>
        </p:spPr>
      </p:pic>
      <p:pic>
        <p:nvPicPr>
          <p:cNvPr id="45" name="Picture 44">
            <a:extLst>
              <a:ext uri="{FF2B5EF4-FFF2-40B4-BE49-F238E27FC236}">
                <a16:creationId xmlns:a16="http://schemas.microsoft.com/office/drawing/2014/main" id="{DBA5C091-BEE8-977A-C741-C20256D168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3868" y="859117"/>
            <a:ext cx="4014898" cy="1779090"/>
          </a:xfrm>
          <a:prstGeom prst="rect">
            <a:avLst/>
          </a:prstGeom>
        </p:spPr>
      </p:pic>
      <p:pic>
        <p:nvPicPr>
          <p:cNvPr id="47" name="Picture 46">
            <a:extLst>
              <a:ext uri="{FF2B5EF4-FFF2-40B4-BE49-F238E27FC236}">
                <a16:creationId xmlns:a16="http://schemas.microsoft.com/office/drawing/2014/main" id="{CBA872AF-56FD-C5AD-2442-7D4665BDF6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034" y="419008"/>
            <a:ext cx="4138452" cy="2589833"/>
          </a:xfrm>
          <a:prstGeom prst="rect">
            <a:avLst/>
          </a:prstGeom>
        </p:spPr>
      </p:pic>
      <p:pic>
        <p:nvPicPr>
          <p:cNvPr id="49" name="Picture 48">
            <a:extLst>
              <a:ext uri="{FF2B5EF4-FFF2-40B4-BE49-F238E27FC236}">
                <a16:creationId xmlns:a16="http://schemas.microsoft.com/office/drawing/2014/main" id="{0568A64F-CFA1-5C6E-38B0-C5ACC934FB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586" y="3735775"/>
            <a:ext cx="1447800" cy="1543050"/>
          </a:xfrm>
          <a:prstGeom prst="rect">
            <a:avLst/>
          </a:prstGeom>
        </p:spPr>
      </p:pic>
      <p:pic>
        <p:nvPicPr>
          <p:cNvPr id="51" name="Picture 50">
            <a:extLst>
              <a:ext uri="{FF2B5EF4-FFF2-40B4-BE49-F238E27FC236}">
                <a16:creationId xmlns:a16="http://schemas.microsoft.com/office/drawing/2014/main" id="{14925FBC-4F08-2489-6884-BCB8C3654DD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862634" y="3602086"/>
            <a:ext cx="1581150" cy="1619250"/>
          </a:xfrm>
          <a:prstGeom prst="rect">
            <a:avLst/>
          </a:prstGeom>
        </p:spPr>
      </p:pic>
      <p:pic>
        <p:nvPicPr>
          <p:cNvPr id="53" name="Picture 52">
            <a:extLst>
              <a:ext uri="{FF2B5EF4-FFF2-40B4-BE49-F238E27FC236}">
                <a16:creationId xmlns:a16="http://schemas.microsoft.com/office/drawing/2014/main" id="{46C811BF-1A54-8F0F-00D3-D094828916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92200" y="3735775"/>
            <a:ext cx="3681386" cy="1103573"/>
          </a:xfrm>
          <a:prstGeom prst="rect">
            <a:avLst/>
          </a:prstGeom>
        </p:spPr>
      </p:pic>
      <p:pic>
        <p:nvPicPr>
          <p:cNvPr id="55" name="Picture 54">
            <a:extLst>
              <a:ext uri="{FF2B5EF4-FFF2-40B4-BE49-F238E27FC236}">
                <a16:creationId xmlns:a16="http://schemas.microsoft.com/office/drawing/2014/main" id="{FF7AE1E3-C1DD-784F-30F1-01D357CCA16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364281" y="6795627"/>
            <a:ext cx="1714500" cy="1609725"/>
          </a:xfrm>
          <a:prstGeom prst="rect">
            <a:avLst/>
          </a:prstGeom>
        </p:spPr>
      </p:pic>
      <p:pic>
        <p:nvPicPr>
          <p:cNvPr id="57" name="Picture 56">
            <a:extLst>
              <a:ext uri="{FF2B5EF4-FFF2-40B4-BE49-F238E27FC236}">
                <a16:creationId xmlns:a16="http://schemas.microsoft.com/office/drawing/2014/main" id="{3A6F0342-C074-0F0E-8358-2A882C823F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215968" y="5214395"/>
            <a:ext cx="1006011" cy="9552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10"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par>
                          <p:cTn id="14" fill="hold">
                            <p:stCondLst>
                              <p:cond delay="1750"/>
                            </p:stCondLst>
                            <p:childTnLst>
                              <p:par>
                                <p:cTn id="15" presetID="10" presetClass="entr" presetSubtype="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par>
                          <p:cTn id="22" fill="hold">
                            <p:stCondLst>
                              <p:cond delay="2750"/>
                            </p:stCondLst>
                            <p:childTnLst>
                              <p:par>
                                <p:cTn id="23" presetID="10"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3250"/>
                            </p:stCondLst>
                            <p:childTnLst>
                              <p:par>
                                <p:cTn id="27" presetID="10" presetClass="entr" presetSubtype="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3750"/>
                            </p:stCondLst>
                            <p:childTnLst>
                              <p:par>
                                <p:cTn id="31" presetID="10" presetClass="entr" presetSubtype="0"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4250"/>
                            </p:stCondLst>
                            <p:childTnLst>
                              <p:par>
                                <p:cTn id="35" presetID="10"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par>
                          <p:cTn id="38" fill="hold">
                            <p:stCondLst>
                              <p:cond delay="4750"/>
                            </p:stCondLst>
                            <p:childTnLst>
                              <p:par>
                                <p:cTn id="39" presetID="10" presetClass="entr" presetSubtype="0"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par>
                          <p:cTn id="42" fill="hold">
                            <p:stCondLst>
                              <p:cond delay="5250"/>
                            </p:stCondLst>
                            <p:childTnLst>
                              <p:par>
                                <p:cTn id="43" presetID="10" presetClass="entr" presetSubtype="0"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par>
                          <p:cTn id="46" fill="hold">
                            <p:stCondLst>
                              <p:cond delay="57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par>
                          <p:cTn id="50" fill="hold">
                            <p:stCondLst>
                              <p:cond delay="6250"/>
                            </p:stCondLst>
                            <p:childTnLst>
                              <p:par>
                                <p:cTn id="51" presetID="10" presetClass="entr" presetSubtype="0" fill="hold"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500"/>
                                        <p:tgtEl>
                                          <p:spTgt spid="55"/>
                                        </p:tgtEl>
                                      </p:cBhvr>
                                    </p:animEffect>
                                  </p:childTnLst>
                                </p:cTn>
                              </p:par>
                            </p:childTnLst>
                          </p:cTn>
                        </p:par>
                        <p:par>
                          <p:cTn id="54" fill="hold">
                            <p:stCondLst>
                              <p:cond delay="6750"/>
                            </p:stCondLst>
                            <p:childTnLst>
                              <p:par>
                                <p:cTn id="55" presetID="10" presetClass="entr" presetSubtype="0" fill="hold"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childTnLst>
                          </p:cTn>
                        </p:par>
                        <p:par>
                          <p:cTn id="58" fill="hold">
                            <p:stCondLst>
                              <p:cond delay="7250"/>
                            </p:stCondLst>
                            <p:childTnLst>
                              <p:par>
                                <p:cTn id="59" presetID="10" presetClass="entr" presetSubtype="0" fill="hold"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childTnLst>
                          </p:cTn>
                        </p:par>
                        <p:par>
                          <p:cTn id="62" fill="hold">
                            <p:stCondLst>
                              <p:cond delay="7750"/>
                            </p:stCondLst>
                            <p:childTnLst>
                              <p:par>
                                <p:cTn id="63" presetID="10" presetClass="entr" presetSubtype="0"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00" y="-42863"/>
            <a:ext cx="13500619" cy="5831107"/>
            <a:chOff x="0" y="0"/>
            <a:chExt cx="3555719" cy="1535765"/>
          </a:xfrm>
        </p:grpSpPr>
        <p:sp>
          <p:nvSpPr>
            <p:cNvPr id="3" name="Freeform 3"/>
            <p:cNvSpPr/>
            <p:nvPr/>
          </p:nvSpPr>
          <p:spPr>
            <a:xfrm>
              <a:off x="0" y="0"/>
              <a:ext cx="3555719" cy="1535765"/>
            </a:xfrm>
            <a:custGeom>
              <a:avLst/>
              <a:gdLst/>
              <a:ahLst/>
              <a:cxnLst/>
              <a:rect l="l" t="t" r="r" b="b"/>
              <a:pathLst>
                <a:path w="3555719" h="1535765">
                  <a:moveTo>
                    <a:pt x="0" y="0"/>
                  </a:moveTo>
                  <a:lnTo>
                    <a:pt x="3555719" y="0"/>
                  </a:lnTo>
                  <a:lnTo>
                    <a:pt x="3555719" y="1535765"/>
                  </a:lnTo>
                  <a:lnTo>
                    <a:pt x="0" y="1535765"/>
                  </a:lnTo>
                  <a:close/>
                </a:path>
              </a:pathLst>
            </a:custGeom>
            <a:solidFill>
              <a:srgbClr val="DCFAFA"/>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134475" y="6884678"/>
            <a:ext cx="8732289" cy="3086100"/>
            <a:chOff x="0" y="0"/>
            <a:chExt cx="2299862" cy="812800"/>
          </a:xfrm>
        </p:grpSpPr>
        <p:sp>
          <p:nvSpPr>
            <p:cNvPr id="6" name="Freeform 6"/>
            <p:cNvSpPr/>
            <p:nvPr/>
          </p:nvSpPr>
          <p:spPr>
            <a:xfrm>
              <a:off x="0" y="0"/>
              <a:ext cx="2299862" cy="812800"/>
            </a:xfrm>
            <a:custGeom>
              <a:avLst/>
              <a:gdLst/>
              <a:ahLst/>
              <a:cxnLst/>
              <a:rect l="l" t="t" r="r" b="b"/>
              <a:pathLst>
                <a:path w="2299862" h="812800">
                  <a:moveTo>
                    <a:pt x="0" y="0"/>
                  </a:moveTo>
                  <a:lnTo>
                    <a:pt x="2299862" y="0"/>
                  </a:lnTo>
                  <a:lnTo>
                    <a:pt x="2299862" y="812800"/>
                  </a:lnTo>
                  <a:lnTo>
                    <a:pt x="0" y="812800"/>
                  </a:lnTo>
                  <a:close/>
                </a:path>
              </a:pathLst>
            </a:custGeom>
            <a:solidFill>
              <a:srgbClr val="18BBCB"/>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8943975" y="506722"/>
            <a:ext cx="8732289" cy="9273557"/>
            <a:chOff x="0" y="0"/>
            <a:chExt cx="11643052" cy="12364742"/>
          </a:xfrm>
        </p:grpSpPr>
        <p:pic>
          <p:nvPicPr>
            <p:cNvPr id="9" name="Picture 9"/>
            <p:cNvPicPr>
              <a:picLocks noChangeAspect="1"/>
            </p:cNvPicPr>
            <p:nvPr/>
          </p:nvPicPr>
          <p:blipFill>
            <a:blip r:embed="rId2"/>
            <a:srcRect l="18631" r="18631"/>
            <a:stretch>
              <a:fillRect/>
            </a:stretch>
          </p:blipFill>
          <p:spPr>
            <a:xfrm>
              <a:off x="0" y="0"/>
              <a:ext cx="11643052" cy="12364742"/>
            </a:xfrm>
            <a:prstGeom prst="rect">
              <a:avLst/>
            </a:prstGeom>
          </p:spPr>
        </p:pic>
      </p:grpSp>
      <p:sp>
        <p:nvSpPr>
          <p:cNvPr id="19" name="TextBox 19"/>
          <p:cNvSpPr txBox="1"/>
          <p:nvPr/>
        </p:nvSpPr>
        <p:spPr>
          <a:xfrm>
            <a:off x="1028700" y="8917695"/>
            <a:ext cx="5492628" cy="862584"/>
          </a:xfrm>
          <a:prstGeom prst="rect">
            <a:avLst/>
          </a:prstGeom>
        </p:spPr>
        <p:txBody>
          <a:bodyPr lIns="0" tIns="0" rIns="0" bIns="0" rtlCol="0" anchor="t">
            <a:spAutoFit/>
          </a:bodyPr>
          <a:lstStyle/>
          <a:p>
            <a:pPr marL="0" lvl="0" indent="0" algn="l">
              <a:lnSpc>
                <a:spcPts val="3528"/>
              </a:lnSpc>
            </a:pPr>
            <a:r>
              <a:rPr lang="en-US" sz="2100" dirty="0">
                <a:solidFill>
                  <a:srgbClr val="545454"/>
                </a:solidFill>
                <a:latin typeface="Nourd"/>
              </a:rPr>
              <a:t>YEAR: 2023</a:t>
            </a:r>
          </a:p>
          <a:p>
            <a:pPr marL="0" lvl="0" indent="0" algn="l">
              <a:lnSpc>
                <a:spcPts val="3528"/>
              </a:lnSpc>
            </a:pPr>
            <a:r>
              <a:rPr lang="en-US" sz="2100" dirty="0">
                <a:solidFill>
                  <a:srgbClr val="545454"/>
                </a:solidFill>
                <a:latin typeface="Nourd"/>
              </a:rPr>
              <a:t>Presented By: </a:t>
            </a:r>
            <a:r>
              <a:rPr lang="en-US" sz="2100" dirty="0" err="1">
                <a:solidFill>
                  <a:srgbClr val="545454"/>
                </a:solidFill>
                <a:latin typeface="Nourd"/>
              </a:rPr>
              <a:t>DiTEC</a:t>
            </a:r>
            <a:r>
              <a:rPr lang="en-US" sz="2100" dirty="0">
                <a:solidFill>
                  <a:srgbClr val="545454"/>
                </a:solidFill>
                <a:latin typeface="Nourd"/>
              </a:rPr>
              <a:t> 142</a:t>
            </a:r>
          </a:p>
        </p:txBody>
      </p:sp>
      <p:sp>
        <p:nvSpPr>
          <p:cNvPr id="20" name="TextBox 2">
            <a:extLst>
              <a:ext uri="{FF2B5EF4-FFF2-40B4-BE49-F238E27FC236}">
                <a16:creationId xmlns:a16="http://schemas.microsoft.com/office/drawing/2014/main" id="{281428E3-30A7-84F6-B5EE-06A577FB19F2}"/>
              </a:ext>
            </a:extLst>
          </p:cNvPr>
          <p:cNvSpPr txBox="1"/>
          <p:nvPr/>
        </p:nvSpPr>
        <p:spPr>
          <a:xfrm>
            <a:off x="3281856" y="3667349"/>
            <a:ext cx="14709501" cy="2047875"/>
          </a:xfrm>
          <a:prstGeom prst="rect">
            <a:avLst/>
          </a:prstGeom>
        </p:spPr>
        <p:txBody>
          <a:bodyPr lIns="0" tIns="0" rIns="0" bIns="0" rtlCol="0" anchor="t">
            <a:spAutoFit/>
          </a:bodyPr>
          <a:lstStyle/>
          <a:p>
            <a:pPr>
              <a:lnSpc>
                <a:spcPts val="16173"/>
              </a:lnSpc>
            </a:pPr>
            <a:r>
              <a:rPr lang="en-US" sz="13478" dirty="0">
                <a:solidFill>
                  <a:srgbClr val="18BBCB"/>
                </a:solidFill>
                <a:latin typeface="Nourd Bold"/>
              </a:rPr>
              <a:t>THANK YOU!</a:t>
            </a:r>
          </a:p>
        </p:txBody>
      </p:sp>
      <p:pic>
        <p:nvPicPr>
          <p:cNvPr id="23" name="Picture 22">
            <a:extLst>
              <a:ext uri="{FF2B5EF4-FFF2-40B4-BE49-F238E27FC236}">
                <a16:creationId xmlns:a16="http://schemas.microsoft.com/office/drawing/2014/main" id="{851F25FD-43E0-174B-36F2-63E88AB96347}"/>
              </a:ext>
            </a:extLst>
          </p:cNvPr>
          <p:cNvPicPr>
            <a:picLocks noChangeAspect="1"/>
          </p:cNvPicPr>
          <p:nvPr/>
        </p:nvPicPr>
        <p:blipFill>
          <a:blip r:embed="rId3"/>
          <a:stretch>
            <a:fillRect/>
          </a:stretch>
        </p:blipFill>
        <p:spPr>
          <a:xfrm>
            <a:off x="5120330" y="5508557"/>
            <a:ext cx="7017104" cy="7498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25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1000"/>
                                        <p:tgtEl>
                                          <p:spTgt spid="23"/>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BBC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alphaModFix amt="32999"/>
            </a:blip>
            <a:srcRect t="40142" b="22310"/>
            <a:stretch>
              <a:fillRect/>
            </a:stretch>
          </p:blipFill>
          <p:spPr>
            <a:xfrm>
              <a:off x="0" y="0"/>
              <a:ext cx="24384000" cy="13716000"/>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752656" y="-5057536"/>
            <a:ext cx="9070688" cy="9070688"/>
          </a:xfrm>
          <a:prstGeom prst="rect">
            <a:avLst/>
          </a:prstGeom>
        </p:spPr>
      </p:pic>
      <p:grpSp>
        <p:nvGrpSpPr>
          <p:cNvPr id="5" name="Group 5"/>
          <p:cNvGrpSpPr/>
          <p:nvPr/>
        </p:nvGrpSpPr>
        <p:grpSpPr>
          <a:xfrm>
            <a:off x="0" y="5031842"/>
            <a:ext cx="21945600" cy="6172200"/>
            <a:chOff x="0" y="0"/>
            <a:chExt cx="29260800" cy="8229600"/>
          </a:xfrm>
        </p:grpSpPr>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14630400" cy="8229600"/>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4630400" y="0"/>
              <a:ext cx="14630400" cy="8229600"/>
            </a:xfrm>
            <a:prstGeom prst="rect">
              <a:avLst/>
            </a:prstGeom>
          </p:spPr>
        </p:pic>
      </p:grpSp>
      <p:sp>
        <p:nvSpPr>
          <p:cNvPr id="8" name="TextBox 8"/>
          <p:cNvSpPr txBox="1"/>
          <p:nvPr/>
        </p:nvSpPr>
        <p:spPr>
          <a:xfrm>
            <a:off x="762000" y="2628900"/>
            <a:ext cx="16230600" cy="5823133"/>
          </a:xfrm>
          <a:prstGeom prst="rect">
            <a:avLst/>
          </a:prstGeom>
        </p:spPr>
        <p:txBody>
          <a:bodyPr lIns="0" tIns="0" rIns="0" bIns="0" rtlCol="0" anchor="t">
            <a:spAutoFit/>
          </a:bodyPr>
          <a:lstStyle/>
          <a:p>
            <a:pPr marL="0" lvl="0" indent="0" algn="ctr">
              <a:lnSpc>
                <a:spcPct val="150000"/>
              </a:lnSpc>
              <a:spcBef>
                <a:spcPct val="0"/>
              </a:spcBef>
            </a:pPr>
            <a:r>
              <a:rPr lang="en-US" sz="3200" u="none" dirty="0">
                <a:solidFill>
                  <a:srgbClr val="FFFFFF"/>
                </a:solidFill>
                <a:latin typeface="Nourd Bold"/>
              </a:rPr>
              <a:t>Hospital management system is a software application that is designed to manage and automate the operations of hospitals and healthcare facilities. It helps hospital administrators and staff to efficiently manage patient records, appointments, medical billing, inventory management, and other administrative tasks. The system also provides real-time access to patient information, enabling healthcare professionals to make informed decisions and provide better patient care. Hospital management systems are essential for improving the quality of healthcare services and streamlining hospital operations.</a:t>
            </a:r>
          </a:p>
        </p:txBody>
      </p:sp>
      <p:sp>
        <p:nvSpPr>
          <p:cNvPr id="10" name="TextBox 9">
            <a:extLst>
              <a:ext uri="{FF2B5EF4-FFF2-40B4-BE49-F238E27FC236}">
                <a16:creationId xmlns:a16="http://schemas.microsoft.com/office/drawing/2014/main" id="{EBC93165-C378-AB94-B280-BB8E9DA28F5C}"/>
              </a:ext>
            </a:extLst>
          </p:cNvPr>
          <p:cNvSpPr txBox="1"/>
          <p:nvPr/>
        </p:nvSpPr>
        <p:spPr>
          <a:xfrm>
            <a:off x="1143000" y="559974"/>
            <a:ext cx="15163800" cy="2123658"/>
          </a:xfrm>
          <a:prstGeom prst="rect">
            <a:avLst/>
          </a:prstGeom>
          <a:noFill/>
        </p:spPr>
        <p:txBody>
          <a:bodyPr wrap="square" rtlCol="0">
            <a:spAutoFit/>
          </a:bodyPr>
          <a:lstStyle/>
          <a:p>
            <a:pPr algn="ctr"/>
            <a:r>
              <a:rPr lang="en-US" sz="6600" dirty="0">
                <a:latin typeface="Nourd Bold" panose="020B0604020202020204" charset="0"/>
              </a:rPr>
              <a:t>WHAT IS A HOSPITAL MANAGEMENT SYSTEM</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250"/>
                            </p:stCondLst>
                            <p:childTnLst>
                              <p:par>
                                <p:cTn id="9" presetID="22" presetClass="entr" presetSubtype="1" fill="hold" nodeType="afterEffect">
                                  <p:stCondLst>
                                    <p:cond delay="75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up)">
                                      <p:cBhvr>
                                        <p:cTn id="11"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22546"/>
            <a:chOff x="0" y="0"/>
            <a:chExt cx="4816593" cy="901411"/>
          </a:xfrm>
        </p:grpSpPr>
        <p:sp>
          <p:nvSpPr>
            <p:cNvPr id="3" name="Freeform 3"/>
            <p:cNvSpPr/>
            <p:nvPr/>
          </p:nvSpPr>
          <p:spPr>
            <a:xfrm>
              <a:off x="0" y="0"/>
              <a:ext cx="4816592" cy="901411"/>
            </a:xfrm>
            <a:custGeom>
              <a:avLst/>
              <a:gdLst/>
              <a:ahLst/>
              <a:cxnLst/>
              <a:rect l="l" t="t" r="r" b="b"/>
              <a:pathLst>
                <a:path w="4816592" h="901411">
                  <a:moveTo>
                    <a:pt x="0" y="0"/>
                  </a:moveTo>
                  <a:lnTo>
                    <a:pt x="4816592" y="0"/>
                  </a:lnTo>
                  <a:lnTo>
                    <a:pt x="4816592" y="901411"/>
                  </a:lnTo>
                  <a:lnTo>
                    <a:pt x="0" y="901411"/>
                  </a:lnTo>
                  <a:close/>
                </a:path>
              </a:pathLst>
            </a:custGeom>
            <a:solidFill>
              <a:srgbClr val="18BBC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sz="4400">
                <a:latin typeface="Nourd Bold" panose="020B0604020202020204" charset="0"/>
              </a:endParaRPr>
            </a:p>
          </p:txBody>
        </p:sp>
      </p:grpSp>
      <p:grpSp>
        <p:nvGrpSpPr>
          <p:cNvPr id="5" name="Group 5"/>
          <p:cNvGrpSpPr/>
          <p:nvPr/>
        </p:nvGrpSpPr>
        <p:grpSpPr>
          <a:xfrm>
            <a:off x="818431" y="145570"/>
            <a:ext cx="16074922" cy="3131405"/>
            <a:chOff x="0" y="-47625"/>
            <a:chExt cx="4416947" cy="860425"/>
          </a:xfrm>
        </p:grpSpPr>
        <p:sp>
          <p:nvSpPr>
            <p:cNvPr id="6" name="Freeform 6"/>
            <p:cNvSpPr/>
            <p:nvPr/>
          </p:nvSpPr>
          <p:spPr>
            <a:xfrm>
              <a:off x="0" y="69855"/>
              <a:ext cx="4416947" cy="344580"/>
            </a:xfrm>
            <a:custGeom>
              <a:avLst/>
              <a:gdLst/>
              <a:ahLst/>
              <a:cxnLst/>
              <a:rect l="l" t="t" r="r" b="b"/>
              <a:pathLst>
                <a:path w="4416947" h="344580">
                  <a:moveTo>
                    <a:pt x="0" y="0"/>
                  </a:moveTo>
                  <a:lnTo>
                    <a:pt x="4416947" y="0"/>
                  </a:lnTo>
                  <a:lnTo>
                    <a:pt x="4416947" y="344580"/>
                  </a:lnTo>
                  <a:lnTo>
                    <a:pt x="0" y="344580"/>
                  </a:lnTo>
                  <a:close/>
                </a:path>
              </a:pathLst>
            </a:custGeom>
            <a:solidFill>
              <a:srgbClr val="18BBCB"/>
            </a:solidFill>
          </p:spPr>
          <p:txBody>
            <a:bodyPr/>
            <a:lstStyle/>
            <a:p>
              <a:pPr algn="ctr"/>
              <a:r>
                <a:rPr lang="en-US" sz="4800" dirty="0">
                  <a:solidFill>
                    <a:schemeClr val="bg1"/>
                  </a:solidFill>
                  <a:latin typeface="Nourd Bold" panose="020B0604020202020204" charset="0"/>
                </a:rPr>
                <a:t>Introduction To Our Hospital Management System</a:t>
              </a:r>
              <a:endParaRPr lang="si-LK" sz="4800" dirty="0">
                <a:solidFill>
                  <a:schemeClr val="bg1"/>
                </a:solidFill>
                <a:latin typeface="Nourd Bold" panose="020B0604020202020204" charset="0"/>
              </a:endParaRPr>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solidFill>
                  <a:schemeClr val="bg1"/>
                </a:solidFill>
                <a:latin typeface="Nourd Bold" panose="020B0604020202020204" charset="0"/>
              </a:endParaRPr>
            </a:p>
          </p:txBody>
        </p:sp>
      </p:grpSp>
      <p:pic>
        <p:nvPicPr>
          <p:cNvPr id="8" name="Picture 8"/>
          <p:cNvPicPr>
            <a:picLocks noChangeAspect="1"/>
          </p:cNvPicPr>
          <p:nvPr/>
        </p:nvPicPr>
        <p:blipFill>
          <a:blip r:embed="rId2"/>
          <a:srcRect l="4420" r="4420" b="30054"/>
          <a:stretch>
            <a:fillRect/>
          </a:stretch>
        </p:blipFill>
        <p:spPr>
          <a:xfrm>
            <a:off x="1336027" y="2433637"/>
            <a:ext cx="15557326" cy="7313577"/>
          </a:xfrm>
          <a:prstGeom prst="rect">
            <a:avLst/>
          </a:prstGeom>
        </p:spPr>
      </p:pic>
      <p:sp>
        <p:nvSpPr>
          <p:cNvPr id="13" name="TextBox 12">
            <a:extLst>
              <a:ext uri="{FF2B5EF4-FFF2-40B4-BE49-F238E27FC236}">
                <a16:creationId xmlns:a16="http://schemas.microsoft.com/office/drawing/2014/main" id="{4FED5F71-1864-48C7-73A9-4E95E11FBDBF}"/>
              </a:ext>
            </a:extLst>
          </p:cNvPr>
          <p:cNvSpPr txBox="1"/>
          <p:nvPr/>
        </p:nvSpPr>
        <p:spPr>
          <a:xfrm>
            <a:off x="2223810" y="2433637"/>
            <a:ext cx="14669543" cy="674030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600" dirty="0">
                <a:latin typeface="Nourd Bold" panose="020B0604020202020204" charset="0"/>
              </a:rPr>
              <a:t>Our HMS has been designed to manage daily operations of a hospital.</a:t>
            </a:r>
          </a:p>
          <a:p>
            <a:pPr marL="457200" indent="-457200">
              <a:lnSpc>
                <a:spcPct val="150000"/>
              </a:lnSpc>
              <a:buFont typeface="Arial" panose="020B0604020202020204" pitchFamily="34" charset="0"/>
              <a:buChar char="•"/>
            </a:pPr>
            <a:r>
              <a:rPr lang="en-US" sz="3600" dirty="0">
                <a:latin typeface="Nourd Bold" panose="020B0604020202020204" charset="0"/>
              </a:rPr>
              <a:t>This HMS has 5 forms including Login </a:t>
            </a:r>
            <a:r>
              <a:rPr lang="en-US" sz="3600" dirty="0" smtClean="0">
                <a:latin typeface="Nourd Bold" panose="020B0604020202020204" charset="0"/>
              </a:rPr>
              <a:t>form and Home Page.</a:t>
            </a:r>
            <a:endParaRPr lang="en-US" sz="3600" dirty="0">
              <a:latin typeface="Nourd Bold" panose="020B0604020202020204" charset="0"/>
            </a:endParaRPr>
          </a:p>
          <a:p>
            <a:pPr marL="457200" indent="-457200">
              <a:lnSpc>
                <a:spcPct val="150000"/>
              </a:lnSpc>
              <a:buFont typeface="Arial" panose="020B0604020202020204" pitchFamily="34" charset="0"/>
              <a:buChar char="•"/>
            </a:pPr>
            <a:r>
              <a:rPr lang="en-US" sz="3600" dirty="0">
                <a:latin typeface="Nourd Bold" panose="020B0604020202020204" charset="0"/>
              </a:rPr>
              <a:t>This can manage Doctors, Patients and Diagnosis details.</a:t>
            </a:r>
          </a:p>
          <a:p>
            <a:pPr marL="457200" indent="-457200">
              <a:lnSpc>
                <a:spcPct val="150000"/>
              </a:lnSpc>
              <a:buFont typeface="Arial" panose="020B0604020202020204" pitchFamily="34" charset="0"/>
              <a:buChar char="•"/>
            </a:pPr>
            <a:r>
              <a:rPr lang="en-US" sz="3600" dirty="0">
                <a:latin typeface="Nourd Bold" panose="020B0604020202020204" charset="0"/>
              </a:rPr>
              <a:t>HMS is designed with Visual C Sharp Language.</a:t>
            </a:r>
          </a:p>
          <a:p>
            <a:pPr marL="457200" indent="-457200">
              <a:lnSpc>
                <a:spcPct val="150000"/>
              </a:lnSpc>
              <a:buFont typeface="Arial" panose="020B0604020202020204" pitchFamily="34" charset="0"/>
              <a:buChar char="•"/>
            </a:pPr>
            <a:r>
              <a:rPr lang="en-US" sz="3600" dirty="0">
                <a:latin typeface="Nourd Bold" panose="020B0604020202020204" charset="0"/>
              </a:rPr>
              <a:t>Microsoft Visual Studio software was used to design our HMS.</a:t>
            </a:r>
          </a:p>
          <a:p>
            <a:pPr marL="457200" indent="-457200">
              <a:lnSpc>
                <a:spcPct val="150000"/>
              </a:lnSpc>
              <a:buFont typeface="Arial" panose="020B0604020202020204" pitchFamily="34" charset="0"/>
              <a:buChar char="•"/>
            </a:pPr>
            <a:r>
              <a:rPr lang="en-US" sz="3600" dirty="0">
                <a:latin typeface="Nourd Bold" panose="020B0604020202020204" charset="0"/>
              </a:rPr>
              <a:t>Our HMS Have a Simple and Attractive UI But with Some advanced Coding.</a:t>
            </a:r>
            <a:endParaRPr lang="si-LK" sz="2400" dirty="0">
              <a:latin typeface="Nourd Bold"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1000"/>
                                        <p:tgtEl>
                                          <p:spTgt spid="5"/>
                                        </p:tgtEl>
                                      </p:cBhvr>
                                    </p:animEffect>
                                  </p:childTnLst>
                                </p:cTn>
                              </p:par>
                            </p:childTnLst>
                          </p:cTn>
                        </p:par>
                        <p:par>
                          <p:cTn id="8" fill="hold">
                            <p:stCondLst>
                              <p:cond delay="1500"/>
                            </p:stCondLst>
                            <p:childTnLst>
                              <p:par>
                                <p:cTn id="9" presetID="16" presetClass="entr" presetSubtype="21" fill="hold" nodeType="afterEffect">
                                  <p:stCondLst>
                                    <p:cond delay="25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barn(inVertical)">
                                      <p:cBhvr>
                                        <p:cTn id="11" dur="1250"/>
                                        <p:tgtEl>
                                          <p:spTgt spid="13">
                                            <p:txEl>
                                              <p:pRg st="0" end="0"/>
                                            </p:txEl>
                                          </p:spTgt>
                                        </p:tgtEl>
                                      </p:cBhvr>
                                    </p:animEffect>
                                  </p:childTnLst>
                                </p:cTn>
                              </p:par>
                            </p:childTnLst>
                          </p:cTn>
                        </p:par>
                        <p:par>
                          <p:cTn id="12" fill="hold">
                            <p:stCondLst>
                              <p:cond delay="3000"/>
                            </p:stCondLst>
                            <p:childTnLst>
                              <p:par>
                                <p:cTn id="13" presetID="16" presetClass="entr" presetSubtype="21" fill="hold" nodeType="afterEffect">
                                  <p:stCondLst>
                                    <p:cond delay="25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barn(inVertical)">
                                      <p:cBhvr>
                                        <p:cTn id="15" dur="1250"/>
                                        <p:tgtEl>
                                          <p:spTgt spid="13">
                                            <p:txEl>
                                              <p:pRg st="1" end="1"/>
                                            </p:txEl>
                                          </p:spTgt>
                                        </p:tgtEl>
                                      </p:cBhvr>
                                    </p:animEffect>
                                  </p:childTnLst>
                                </p:cTn>
                              </p:par>
                            </p:childTnLst>
                          </p:cTn>
                        </p:par>
                        <p:par>
                          <p:cTn id="16" fill="hold">
                            <p:stCondLst>
                              <p:cond delay="4500"/>
                            </p:stCondLst>
                            <p:childTnLst>
                              <p:par>
                                <p:cTn id="17" presetID="16" presetClass="entr" presetSubtype="21" fill="hold" nodeType="afterEffect">
                                  <p:stCondLst>
                                    <p:cond delay="250"/>
                                  </p:stCondLst>
                                  <p:childTnLst>
                                    <p:set>
                                      <p:cBhvr>
                                        <p:cTn id="18" dur="1" fill="hold">
                                          <p:stCondLst>
                                            <p:cond delay="0"/>
                                          </p:stCondLst>
                                        </p:cTn>
                                        <p:tgtEl>
                                          <p:spTgt spid="13">
                                            <p:txEl>
                                              <p:pRg st="2" end="2"/>
                                            </p:txEl>
                                          </p:spTgt>
                                        </p:tgtEl>
                                        <p:attrNameLst>
                                          <p:attrName>style.visibility</p:attrName>
                                        </p:attrNameLst>
                                      </p:cBhvr>
                                      <p:to>
                                        <p:strVal val="visible"/>
                                      </p:to>
                                    </p:set>
                                    <p:animEffect transition="in" filter="barn(inVertical)">
                                      <p:cBhvr>
                                        <p:cTn id="19" dur="1250"/>
                                        <p:tgtEl>
                                          <p:spTgt spid="13">
                                            <p:txEl>
                                              <p:pRg st="2" end="2"/>
                                            </p:txEl>
                                          </p:spTgt>
                                        </p:tgtEl>
                                      </p:cBhvr>
                                    </p:animEffect>
                                  </p:childTnLst>
                                </p:cTn>
                              </p:par>
                            </p:childTnLst>
                          </p:cTn>
                        </p:par>
                        <p:par>
                          <p:cTn id="20" fill="hold">
                            <p:stCondLst>
                              <p:cond delay="6000"/>
                            </p:stCondLst>
                            <p:childTnLst>
                              <p:par>
                                <p:cTn id="21" presetID="16" presetClass="entr" presetSubtype="21" fill="hold" nodeType="afterEffect">
                                  <p:stCondLst>
                                    <p:cond delay="25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barn(inVertical)">
                                      <p:cBhvr>
                                        <p:cTn id="23" dur="1250"/>
                                        <p:tgtEl>
                                          <p:spTgt spid="13">
                                            <p:txEl>
                                              <p:pRg st="3" end="3"/>
                                            </p:txEl>
                                          </p:spTgt>
                                        </p:tgtEl>
                                      </p:cBhvr>
                                    </p:animEffect>
                                  </p:childTnLst>
                                </p:cTn>
                              </p:par>
                            </p:childTnLst>
                          </p:cTn>
                        </p:par>
                        <p:par>
                          <p:cTn id="24" fill="hold">
                            <p:stCondLst>
                              <p:cond delay="7500"/>
                            </p:stCondLst>
                            <p:childTnLst>
                              <p:par>
                                <p:cTn id="25" presetID="16" presetClass="entr" presetSubtype="21" fill="hold" nodeType="afterEffect">
                                  <p:stCondLst>
                                    <p:cond delay="25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barn(inVertical)">
                                      <p:cBhvr>
                                        <p:cTn id="27" dur="1250"/>
                                        <p:tgtEl>
                                          <p:spTgt spid="13">
                                            <p:txEl>
                                              <p:pRg st="4" end="4"/>
                                            </p:txEl>
                                          </p:spTgt>
                                        </p:tgtEl>
                                      </p:cBhvr>
                                    </p:animEffect>
                                  </p:childTnLst>
                                </p:cTn>
                              </p:par>
                            </p:childTnLst>
                          </p:cTn>
                        </p:par>
                        <p:par>
                          <p:cTn id="28" fill="hold">
                            <p:stCondLst>
                              <p:cond delay="9000"/>
                            </p:stCondLst>
                            <p:childTnLst>
                              <p:par>
                                <p:cTn id="29" presetID="16" presetClass="entr" presetSubtype="21" fill="hold" nodeType="afterEffect">
                                  <p:stCondLst>
                                    <p:cond delay="250"/>
                                  </p:stCondLst>
                                  <p:childTnLst>
                                    <p:set>
                                      <p:cBhvr>
                                        <p:cTn id="30" dur="1" fill="hold">
                                          <p:stCondLst>
                                            <p:cond delay="0"/>
                                          </p:stCondLst>
                                        </p:cTn>
                                        <p:tgtEl>
                                          <p:spTgt spid="13">
                                            <p:txEl>
                                              <p:pRg st="5" end="5"/>
                                            </p:txEl>
                                          </p:spTgt>
                                        </p:tgtEl>
                                        <p:attrNameLst>
                                          <p:attrName>style.visibility</p:attrName>
                                        </p:attrNameLst>
                                      </p:cBhvr>
                                      <p:to>
                                        <p:strVal val="visible"/>
                                      </p:to>
                                    </p:set>
                                    <p:animEffect transition="in" filter="barn(inVertical)">
                                      <p:cBhvr>
                                        <p:cTn id="31" dur="125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BBCB"/>
        </a:solidFill>
        <a:effectLst/>
      </p:bgPr>
    </p:bg>
    <p:spTree>
      <p:nvGrpSpPr>
        <p:cNvPr id="1" name=""/>
        <p:cNvGrpSpPr/>
        <p:nvPr/>
      </p:nvGrpSpPr>
      <p:grpSpPr>
        <a:xfrm>
          <a:off x="0" y="0"/>
          <a:ext cx="0" cy="0"/>
          <a:chOff x="0" y="0"/>
          <a:chExt cx="0" cy="0"/>
        </a:xfrm>
      </p:grpSpPr>
      <p:grpSp>
        <p:nvGrpSpPr>
          <p:cNvPr id="2" name="Group 2"/>
          <p:cNvGrpSpPr/>
          <p:nvPr/>
        </p:nvGrpSpPr>
        <p:grpSpPr>
          <a:xfrm>
            <a:off x="0" y="5992685"/>
            <a:ext cx="18288000" cy="4294315"/>
            <a:chOff x="0" y="0"/>
            <a:chExt cx="4816593" cy="1131013"/>
          </a:xfrm>
        </p:grpSpPr>
        <p:sp>
          <p:nvSpPr>
            <p:cNvPr id="3" name="Freeform 3"/>
            <p:cNvSpPr/>
            <p:nvPr/>
          </p:nvSpPr>
          <p:spPr>
            <a:xfrm>
              <a:off x="0" y="0"/>
              <a:ext cx="4816592" cy="1131013"/>
            </a:xfrm>
            <a:custGeom>
              <a:avLst/>
              <a:gdLst/>
              <a:ahLst/>
              <a:cxnLst/>
              <a:rect l="l" t="t" r="r" b="b"/>
              <a:pathLst>
                <a:path w="4816592" h="1131013">
                  <a:moveTo>
                    <a:pt x="0" y="0"/>
                  </a:moveTo>
                  <a:lnTo>
                    <a:pt x="4816592" y="0"/>
                  </a:lnTo>
                  <a:lnTo>
                    <a:pt x="4816592" y="1131013"/>
                  </a:lnTo>
                  <a:lnTo>
                    <a:pt x="0" y="1131013"/>
                  </a:lnTo>
                  <a:close/>
                </a:path>
              </a:pathLst>
            </a:custGeom>
            <a:solidFill>
              <a:srgbClr val="DCFAFA"/>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28892"/>
            <a:ext cx="18288000" cy="5992685"/>
            <a:chOff x="0" y="0"/>
            <a:chExt cx="24384000" cy="7990247"/>
          </a:xfrm>
        </p:grpSpPr>
        <p:pic>
          <p:nvPicPr>
            <p:cNvPr id="6" name="Picture 6"/>
            <p:cNvPicPr>
              <a:picLocks noChangeAspect="1"/>
            </p:cNvPicPr>
            <p:nvPr/>
          </p:nvPicPr>
          <p:blipFill>
            <a:blip r:embed="rId2">
              <a:alphaModFix amt="44999"/>
            </a:blip>
            <a:srcRect t="36459" b="14357"/>
            <a:stretch>
              <a:fillRect/>
            </a:stretch>
          </p:blipFill>
          <p:spPr>
            <a:xfrm>
              <a:off x="0" y="0"/>
              <a:ext cx="24384000" cy="7990247"/>
            </a:xfrm>
            <a:prstGeom prst="rect">
              <a:avLst/>
            </a:prstGeom>
          </p:spPr>
        </p:pic>
      </p:grpSp>
      <p:grpSp>
        <p:nvGrpSpPr>
          <p:cNvPr id="7" name="Group 7"/>
          <p:cNvGrpSpPr/>
          <p:nvPr/>
        </p:nvGrpSpPr>
        <p:grpSpPr>
          <a:xfrm>
            <a:off x="7048814" y="7261765"/>
            <a:ext cx="4190372" cy="1422769"/>
            <a:chOff x="0" y="9525"/>
            <a:chExt cx="5587163" cy="1897027"/>
          </a:xfrm>
        </p:grpSpPr>
        <p:sp>
          <p:nvSpPr>
            <p:cNvPr id="8" name="TextBox 8"/>
            <p:cNvSpPr txBox="1"/>
            <p:nvPr/>
          </p:nvSpPr>
          <p:spPr>
            <a:xfrm>
              <a:off x="0" y="9525"/>
              <a:ext cx="5587163" cy="649751"/>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18BBCB"/>
                  </a:solidFill>
                  <a:latin typeface="Nourd"/>
                </a:rPr>
                <a:t>Login Form</a:t>
              </a:r>
            </a:p>
          </p:txBody>
        </p:sp>
        <p:sp>
          <p:nvSpPr>
            <p:cNvPr id="9" name="TextBox 9"/>
            <p:cNvSpPr txBox="1"/>
            <p:nvPr/>
          </p:nvSpPr>
          <p:spPr>
            <a:xfrm>
              <a:off x="0" y="952615"/>
              <a:ext cx="5587163" cy="953937"/>
            </a:xfrm>
            <a:prstGeom prst="rect">
              <a:avLst/>
            </a:prstGeom>
          </p:spPr>
          <p:txBody>
            <a:bodyPr lIns="0" tIns="0" rIns="0" bIns="0" rtlCol="0" anchor="t">
              <a:spAutoFit/>
            </a:bodyPr>
            <a:lstStyle/>
            <a:p>
              <a:pPr algn="ctr">
                <a:lnSpc>
                  <a:spcPts val="2940"/>
                </a:lnSpc>
              </a:pPr>
              <a:r>
                <a:rPr lang="en-US" sz="2100" dirty="0">
                  <a:solidFill>
                    <a:srgbClr val="545454"/>
                  </a:solidFill>
                  <a:latin typeface="Nourd"/>
                </a:rPr>
                <a:t>Access the Home page with user credentials.</a:t>
              </a:r>
            </a:p>
          </p:txBody>
        </p:sp>
      </p:grpSp>
      <p:grpSp>
        <p:nvGrpSpPr>
          <p:cNvPr id="10" name="Group 10"/>
          <p:cNvGrpSpPr/>
          <p:nvPr/>
        </p:nvGrpSpPr>
        <p:grpSpPr>
          <a:xfrm>
            <a:off x="1986888" y="4512712"/>
            <a:ext cx="2558894" cy="2558894"/>
            <a:chOff x="7965" y="7965"/>
            <a:chExt cx="3411859" cy="3411859"/>
          </a:xfrm>
        </p:grpSpPr>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965" y="7965"/>
              <a:ext cx="3411859" cy="3411859"/>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4193612">
              <a:off x="377858" y="377858"/>
              <a:ext cx="2672074" cy="2672074"/>
            </a:xfrm>
            <a:prstGeom prst="rect">
              <a:avLst/>
            </a:prstGeom>
          </p:spPr>
        </p:pic>
        <p:sp>
          <p:nvSpPr>
            <p:cNvPr id="13" name="TextBox 13"/>
            <p:cNvSpPr txBox="1"/>
            <p:nvPr/>
          </p:nvSpPr>
          <p:spPr>
            <a:xfrm>
              <a:off x="915446" y="1107470"/>
              <a:ext cx="1444497" cy="1317625"/>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01</a:t>
              </a:r>
            </a:p>
          </p:txBody>
        </p:sp>
      </p:grpSp>
      <p:grpSp>
        <p:nvGrpSpPr>
          <p:cNvPr id="14" name="Group 14"/>
          <p:cNvGrpSpPr/>
          <p:nvPr/>
        </p:nvGrpSpPr>
        <p:grpSpPr>
          <a:xfrm>
            <a:off x="7860483" y="4508642"/>
            <a:ext cx="2567034" cy="2567034"/>
            <a:chOff x="0" y="0"/>
            <a:chExt cx="3422713" cy="3422713"/>
          </a:xfrm>
        </p:grpSpPr>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427" y="5427"/>
              <a:ext cx="3411859" cy="3411859"/>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4204547">
              <a:off x="375321" y="375321"/>
              <a:ext cx="2672072" cy="2672072"/>
            </a:xfrm>
            <a:prstGeom prst="rect">
              <a:avLst/>
            </a:prstGeom>
          </p:spPr>
        </p:pic>
        <p:sp>
          <p:nvSpPr>
            <p:cNvPr id="17" name="TextBox 17"/>
            <p:cNvSpPr txBox="1"/>
            <p:nvPr/>
          </p:nvSpPr>
          <p:spPr>
            <a:xfrm>
              <a:off x="614290" y="1104931"/>
              <a:ext cx="2194133" cy="1317625"/>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02</a:t>
              </a:r>
            </a:p>
          </p:txBody>
        </p:sp>
      </p:grpSp>
      <p:grpSp>
        <p:nvGrpSpPr>
          <p:cNvPr id="18" name="Group 18"/>
          <p:cNvGrpSpPr/>
          <p:nvPr/>
        </p:nvGrpSpPr>
        <p:grpSpPr>
          <a:xfrm>
            <a:off x="13704117" y="4511333"/>
            <a:ext cx="2598373" cy="2561652"/>
            <a:chOff x="0" y="0"/>
            <a:chExt cx="3464497" cy="3415535"/>
          </a:xfrm>
        </p:grpSpPr>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1838"/>
              <a:ext cx="3411859" cy="3411859"/>
            </a:xfrm>
            <a:prstGeom prst="rect">
              <a:avLst/>
            </a:prstGeom>
          </p:spPr>
        </p:pic>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4219880">
              <a:off x="420694" y="371732"/>
              <a:ext cx="2672072" cy="2672072"/>
            </a:xfrm>
            <a:prstGeom prst="rect">
              <a:avLst/>
            </a:prstGeom>
          </p:spPr>
        </p:pic>
        <p:sp>
          <p:nvSpPr>
            <p:cNvPr id="21" name="TextBox 21"/>
            <p:cNvSpPr txBox="1"/>
            <p:nvPr/>
          </p:nvSpPr>
          <p:spPr>
            <a:xfrm>
              <a:off x="692156" y="1101343"/>
              <a:ext cx="2027548" cy="1317625"/>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03</a:t>
              </a:r>
            </a:p>
          </p:txBody>
        </p:sp>
      </p:grpSp>
      <p:grpSp>
        <p:nvGrpSpPr>
          <p:cNvPr id="22" name="Group 22"/>
          <p:cNvGrpSpPr/>
          <p:nvPr/>
        </p:nvGrpSpPr>
        <p:grpSpPr>
          <a:xfrm>
            <a:off x="1044821" y="7261765"/>
            <a:ext cx="4443029" cy="1050873"/>
            <a:chOff x="0" y="9525"/>
            <a:chExt cx="5924038" cy="1401165"/>
          </a:xfrm>
        </p:grpSpPr>
        <p:sp>
          <p:nvSpPr>
            <p:cNvPr id="23" name="TextBox 23"/>
            <p:cNvSpPr txBox="1"/>
            <p:nvPr/>
          </p:nvSpPr>
          <p:spPr>
            <a:xfrm>
              <a:off x="0" y="9525"/>
              <a:ext cx="5924038" cy="649751"/>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18BBCB"/>
                  </a:solidFill>
                  <a:latin typeface="Nourd"/>
                </a:rPr>
                <a:t>Loading Form</a:t>
              </a:r>
            </a:p>
          </p:txBody>
        </p:sp>
        <p:sp>
          <p:nvSpPr>
            <p:cNvPr id="24" name="TextBox 24"/>
            <p:cNvSpPr txBox="1"/>
            <p:nvPr/>
          </p:nvSpPr>
          <p:spPr>
            <a:xfrm>
              <a:off x="0" y="952615"/>
              <a:ext cx="5924038" cy="458075"/>
            </a:xfrm>
            <a:prstGeom prst="rect">
              <a:avLst/>
            </a:prstGeom>
          </p:spPr>
          <p:txBody>
            <a:bodyPr lIns="0" tIns="0" rIns="0" bIns="0" rtlCol="0" anchor="t">
              <a:spAutoFit/>
            </a:bodyPr>
            <a:lstStyle/>
            <a:p>
              <a:pPr algn="ctr">
                <a:lnSpc>
                  <a:spcPts val="2940"/>
                </a:lnSpc>
              </a:pPr>
              <a:r>
                <a:rPr lang="en-US" sz="2100" dirty="0">
                  <a:solidFill>
                    <a:srgbClr val="545454"/>
                  </a:solidFill>
                  <a:latin typeface="Nourd"/>
                </a:rPr>
                <a:t>Shows the loading progress.</a:t>
              </a:r>
            </a:p>
          </p:txBody>
        </p:sp>
      </p:grpSp>
      <p:grpSp>
        <p:nvGrpSpPr>
          <p:cNvPr id="25" name="Group 25"/>
          <p:cNvGrpSpPr/>
          <p:nvPr/>
        </p:nvGrpSpPr>
        <p:grpSpPr>
          <a:xfrm>
            <a:off x="12801286" y="7261765"/>
            <a:ext cx="4440757" cy="1422769"/>
            <a:chOff x="0" y="9525"/>
            <a:chExt cx="5921009" cy="1897027"/>
          </a:xfrm>
        </p:grpSpPr>
        <p:sp>
          <p:nvSpPr>
            <p:cNvPr id="26" name="TextBox 26"/>
            <p:cNvSpPr txBox="1"/>
            <p:nvPr/>
          </p:nvSpPr>
          <p:spPr>
            <a:xfrm>
              <a:off x="0" y="9525"/>
              <a:ext cx="5921009" cy="649751"/>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18BBCB"/>
                  </a:solidFill>
                  <a:latin typeface="Nourd"/>
                </a:rPr>
                <a:t>Home </a:t>
              </a:r>
              <a:r>
                <a:rPr lang="en-US" sz="3200" dirty="0" smtClean="0">
                  <a:solidFill>
                    <a:srgbClr val="18BBCB"/>
                  </a:solidFill>
                  <a:latin typeface="Nourd"/>
                </a:rPr>
                <a:t>Page</a:t>
              </a:r>
              <a:endParaRPr lang="en-US" sz="3200" dirty="0">
                <a:solidFill>
                  <a:srgbClr val="18BBCB"/>
                </a:solidFill>
                <a:latin typeface="Nourd"/>
              </a:endParaRPr>
            </a:p>
          </p:txBody>
        </p:sp>
        <p:sp>
          <p:nvSpPr>
            <p:cNvPr id="27" name="TextBox 27"/>
            <p:cNvSpPr txBox="1"/>
            <p:nvPr/>
          </p:nvSpPr>
          <p:spPr>
            <a:xfrm>
              <a:off x="0" y="952615"/>
              <a:ext cx="5921009" cy="953937"/>
            </a:xfrm>
            <a:prstGeom prst="rect">
              <a:avLst/>
            </a:prstGeom>
          </p:spPr>
          <p:txBody>
            <a:bodyPr lIns="0" tIns="0" rIns="0" bIns="0" rtlCol="0" anchor="t">
              <a:spAutoFit/>
            </a:bodyPr>
            <a:lstStyle/>
            <a:p>
              <a:pPr algn="ctr">
                <a:lnSpc>
                  <a:spcPts val="2940"/>
                </a:lnSpc>
              </a:pPr>
              <a:r>
                <a:rPr lang="en-US" sz="2100" dirty="0">
                  <a:solidFill>
                    <a:srgbClr val="545454"/>
                  </a:solidFill>
                  <a:latin typeface="Nourd"/>
                </a:rPr>
                <a:t>Page which allows to access all the forms of software.</a:t>
              </a:r>
            </a:p>
          </p:txBody>
        </p:sp>
      </p:grpSp>
      <p:sp>
        <p:nvSpPr>
          <p:cNvPr id="28" name="TextBox 28"/>
          <p:cNvSpPr txBox="1"/>
          <p:nvPr/>
        </p:nvSpPr>
        <p:spPr>
          <a:xfrm>
            <a:off x="738890" y="1166813"/>
            <a:ext cx="16810220" cy="1171575"/>
          </a:xfrm>
          <a:prstGeom prst="rect">
            <a:avLst/>
          </a:prstGeom>
        </p:spPr>
        <p:txBody>
          <a:bodyPr lIns="0" tIns="0" rIns="0" bIns="0" rtlCol="0" anchor="t">
            <a:spAutoFit/>
          </a:bodyPr>
          <a:lstStyle/>
          <a:p>
            <a:pPr marL="0" lvl="0" indent="0" algn="ctr">
              <a:lnSpc>
                <a:spcPts val="8924"/>
              </a:lnSpc>
              <a:spcBef>
                <a:spcPct val="0"/>
              </a:spcBef>
            </a:pPr>
            <a:r>
              <a:rPr lang="en-US" sz="8499" dirty="0">
                <a:solidFill>
                  <a:srgbClr val="FFFFFF"/>
                </a:solidFill>
                <a:latin typeface="Nourd"/>
              </a:rPr>
              <a:t>FORMS IN HMS</a:t>
            </a:r>
            <a:endParaRPr lang="en-US" sz="8499" u="none" dirty="0">
              <a:solidFill>
                <a:srgbClr val="FFFFFF"/>
              </a:solidFill>
              <a:latin typeface="Nour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1250"/>
                                        <p:tgtEl>
                                          <p:spTgt spid="28"/>
                                        </p:tgtEl>
                                      </p:cBhvr>
                                    </p:animEffect>
                                  </p:childTnLst>
                                </p:cTn>
                              </p:par>
                            </p:childTnLst>
                          </p:cTn>
                        </p:par>
                        <p:par>
                          <p:cTn id="8" fill="hold">
                            <p:stCondLst>
                              <p:cond delay="1750"/>
                            </p:stCondLst>
                            <p:childTnLst>
                              <p:par>
                                <p:cTn id="9" presetID="26"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80">
                                          <p:stCondLst>
                                            <p:cond delay="0"/>
                                          </p:stCondLst>
                                        </p:cTn>
                                        <p:tgtEl>
                                          <p:spTgt spid="10"/>
                                        </p:tgtEl>
                                      </p:cBhvr>
                                    </p:animEffect>
                                    <p:anim calcmode="lin" valueType="num">
                                      <p:cBhvr>
                                        <p:cTn id="1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7" dur="26">
                                          <p:stCondLst>
                                            <p:cond delay="650"/>
                                          </p:stCondLst>
                                        </p:cTn>
                                        <p:tgtEl>
                                          <p:spTgt spid="10"/>
                                        </p:tgtEl>
                                      </p:cBhvr>
                                      <p:to x="100000" y="60000"/>
                                    </p:animScale>
                                    <p:animScale>
                                      <p:cBhvr>
                                        <p:cTn id="18" dur="166" decel="50000">
                                          <p:stCondLst>
                                            <p:cond delay="676"/>
                                          </p:stCondLst>
                                        </p:cTn>
                                        <p:tgtEl>
                                          <p:spTgt spid="10"/>
                                        </p:tgtEl>
                                      </p:cBhvr>
                                      <p:to x="100000" y="100000"/>
                                    </p:animScale>
                                    <p:animScale>
                                      <p:cBhvr>
                                        <p:cTn id="19" dur="26">
                                          <p:stCondLst>
                                            <p:cond delay="1312"/>
                                          </p:stCondLst>
                                        </p:cTn>
                                        <p:tgtEl>
                                          <p:spTgt spid="10"/>
                                        </p:tgtEl>
                                      </p:cBhvr>
                                      <p:to x="100000" y="80000"/>
                                    </p:animScale>
                                    <p:animScale>
                                      <p:cBhvr>
                                        <p:cTn id="20" dur="166" decel="50000">
                                          <p:stCondLst>
                                            <p:cond delay="1338"/>
                                          </p:stCondLst>
                                        </p:cTn>
                                        <p:tgtEl>
                                          <p:spTgt spid="10"/>
                                        </p:tgtEl>
                                      </p:cBhvr>
                                      <p:to x="100000" y="100000"/>
                                    </p:animScale>
                                    <p:animScale>
                                      <p:cBhvr>
                                        <p:cTn id="21" dur="26">
                                          <p:stCondLst>
                                            <p:cond delay="1642"/>
                                          </p:stCondLst>
                                        </p:cTn>
                                        <p:tgtEl>
                                          <p:spTgt spid="10"/>
                                        </p:tgtEl>
                                      </p:cBhvr>
                                      <p:to x="100000" y="90000"/>
                                    </p:animScale>
                                    <p:animScale>
                                      <p:cBhvr>
                                        <p:cTn id="22" dur="166" decel="50000">
                                          <p:stCondLst>
                                            <p:cond delay="1668"/>
                                          </p:stCondLst>
                                        </p:cTn>
                                        <p:tgtEl>
                                          <p:spTgt spid="10"/>
                                        </p:tgtEl>
                                      </p:cBhvr>
                                      <p:to x="100000" y="100000"/>
                                    </p:animScale>
                                    <p:animScale>
                                      <p:cBhvr>
                                        <p:cTn id="23" dur="26">
                                          <p:stCondLst>
                                            <p:cond delay="1808"/>
                                          </p:stCondLst>
                                        </p:cTn>
                                        <p:tgtEl>
                                          <p:spTgt spid="10"/>
                                        </p:tgtEl>
                                      </p:cBhvr>
                                      <p:to x="100000" y="95000"/>
                                    </p:animScale>
                                    <p:animScale>
                                      <p:cBhvr>
                                        <p:cTn id="24" dur="166" decel="50000">
                                          <p:stCondLst>
                                            <p:cond delay="1834"/>
                                          </p:stCondLst>
                                        </p:cTn>
                                        <p:tgtEl>
                                          <p:spTgt spid="10"/>
                                        </p:tgtEl>
                                      </p:cBhvr>
                                      <p:to x="100000" y="100000"/>
                                    </p:animScale>
                                  </p:childTnLst>
                                </p:cTn>
                              </p:par>
                            </p:childTnLst>
                          </p:cTn>
                        </p:par>
                        <p:par>
                          <p:cTn id="25" fill="hold">
                            <p:stCondLst>
                              <p:cond delay="3750"/>
                            </p:stCondLst>
                            <p:childTnLst>
                              <p:par>
                                <p:cTn id="26" presetID="16" presetClass="entr" presetSubtype="21" fill="hold" nodeType="afterEffect">
                                  <p:stCondLst>
                                    <p:cond delay="50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1000"/>
                                        <p:tgtEl>
                                          <p:spTgt spid="22"/>
                                        </p:tgtEl>
                                      </p:cBhvr>
                                    </p:animEffect>
                                  </p:childTnLst>
                                </p:cTn>
                              </p:par>
                            </p:childTnLst>
                          </p:cTn>
                        </p:par>
                        <p:par>
                          <p:cTn id="29" fill="hold">
                            <p:stCondLst>
                              <p:cond delay="5250"/>
                            </p:stCondLst>
                            <p:childTnLst>
                              <p:par>
                                <p:cTn id="30" presetID="26"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80">
                                          <p:stCondLst>
                                            <p:cond delay="0"/>
                                          </p:stCondLst>
                                        </p:cTn>
                                        <p:tgtEl>
                                          <p:spTgt spid="14"/>
                                        </p:tgtEl>
                                      </p:cBhvr>
                                    </p:animEffect>
                                    <p:anim calcmode="lin" valueType="num">
                                      <p:cBhvr>
                                        <p:cTn id="3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8" dur="26">
                                          <p:stCondLst>
                                            <p:cond delay="650"/>
                                          </p:stCondLst>
                                        </p:cTn>
                                        <p:tgtEl>
                                          <p:spTgt spid="14"/>
                                        </p:tgtEl>
                                      </p:cBhvr>
                                      <p:to x="100000" y="60000"/>
                                    </p:animScale>
                                    <p:animScale>
                                      <p:cBhvr>
                                        <p:cTn id="39" dur="166" decel="50000">
                                          <p:stCondLst>
                                            <p:cond delay="676"/>
                                          </p:stCondLst>
                                        </p:cTn>
                                        <p:tgtEl>
                                          <p:spTgt spid="14"/>
                                        </p:tgtEl>
                                      </p:cBhvr>
                                      <p:to x="100000" y="100000"/>
                                    </p:animScale>
                                    <p:animScale>
                                      <p:cBhvr>
                                        <p:cTn id="40" dur="26">
                                          <p:stCondLst>
                                            <p:cond delay="1312"/>
                                          </p:stCondLst>
                                        </p:cTn>
                                        <p:tgtEl>
                                          <p:spTgt spid="14"/>
                                        </p:tgtEl>
                                      </p:cBhvr>
                                      <p:to x="100000" y="80000"/>
                                    </p:animScale>
                                    <p:animScale>
                                      <p:cBhvr>
                                        <p:cTn id="41" dur="166" decel="50000">
                                          <p:stCondLst>
                                            <p:cond delay="1338"/>
                                          </p:stCondLst>
                                        </p:cTn>
                                        <p:tgtEl>
                                          <p:spTgt spid="14"/>
                                        </p:tgtEl>
                                      </p:cBhvr>
                                      <p:to x="100000" y="100000"/>
                                    </p:animScale>
                                    <p:animScale>
                                      <p:cBhvr>
                                        <p:cTn id="42" dur="26">
                                          <p:stCondLst>
                                            <p:cond delay="1642"/>
                                          </p:stCondLst>
                                        </p:cTn>
                                        <p:tgtEl>
                                          <p:spTgt spid="14"/>
                                        </p:tgtEl>
                                      </p:cBhvr>
                                      <p:to x="100000" y="90000"/>
                                    </p:animScale>
                                    <p:animScale>
                                      <p:cBhvr>
                                        <p:cTn id="43" dur="166" decel="50000">
                                          <p:stCondLst>
                                            <p:cond delay="1668"/>
                                          </p:stCondLst>
                                        </p:cTn>
                                        <p:tgtEl>
                                          <p:spTgt spid="14"/>
                                        </p:tgtEl>
                                      </p:cBhvr>
                                      <p:to x="100000" y="100000"/>
                                    </p:animScale>
                                    <p:animScale>
                                      <p:cBhvr>
                                        <p:cTn id="44" dur="26">
                                          <p:stCondLst>
                                            <p:cond delay="1808"/>
                                          </p:stCondLst>
                                        </p:cTn>
                                        <p:tgtEl>
                                          <p:spTgt spid="14"/>
                                        </p:tgtEl>
                                      </p:cBhvr>
                                      <p:to x="100000" y="95000"/>
                                    </p:animScale>
                                    <p:animScale>
                                      <p:cBhvr>
                                        <p:cTn id="45" dur="166" decel="50000">
                                          <p:stCondLst>
                                            <p:cond delay="1834"/>
                                          </p:stCondLst>
                                        </p:cTn>
                                        <p:tgtEl>
                                          <p:spTgt spid="14"/>
                                        </p:tgtEl>
                                      </p:cBhvr>
                                      <p:to x="100000" y="100000"/>
                                    </p:animScale>
                                  </p:childTnLst>
                                </p:cTn>
                              </p:par>
                            </p:childTnLst>
                          </p:cTn>
                        </p:par>
                        <p:par>
                          <p:cTn id="46" fill="hold">
                            <p:stCondLst>
                              <p:cond delay="7250"/>
                            </p:stCondLst>
                            <p:childTnLst>
                              <p:par>
                                <p:cTn id="47" presetID="16" presetClass="entr" presetSubtype="21" fill="hold" nodeType="afterEffect">
                                  <p:stCondLst>
                                    <p:cond delay="500"/>
                                  </p:stCondLst>
                                  <p:childTnLst>
                                    <p:set>
                                      <p:cBhvr>
                                        <p:cTn id="48" dur="1" fill="hold">
                                          <p:stCondLst>
                                            <p:cond delay="0"/>
                                          </p:stCondLst>
                                        </p:cTn>
                                        <p:tgtEl>
                                          <p:spTgt spid="7"/>
                                        </p:tgtEl>
                                        <p:attrNameLst>
                                          <p:attrName>style.visibility</p:attrName>
                                        </p:attrNameLst>
                                      </p:cBhvr>
                                      <p:to>
                                        <p:strVal val="visible"/>
                                      </p:to>
                                    </p:set>
                                    <p:animEffect transition="in" filter="barn(inVertical)">
                                      <p:cBhvr>
                                        <p:cTn id="49" dur="1000"/>
                                        <p:tgtEl>
                                          <p:spTgt spid="7"/>
                                        </p:tgtEl>
                                      </p:cBhvr>
                                    </p:animEffect>
                                  </p:childTnLst>
                                </p:cTn>
                              </p:par>
                            </p:childTnLst>
                          </p:cTn>
                        </p:par>
                        <p:par>
                          <p:cTn id="50" fill="hold">
                            <p:stCondLst>
                              <p:cond delay="8750"/>
                            </p:stCondLst>
                            <p:childTnLst>
                              <p:par>
                                <p:cTn id="51" presetID="26"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80">
                                          <p:stCondLst>
                                            <p:cond delay="0"/>
                                          </p:stCondLst>
                                        </p:cTn>
                                        <p:tgtEl>
                                          <p:spTgt spid="18"/>
                                        </p:tgtEl>
                                      </p:cBhvr>
                                    </p:animEffect>
                                    <p:anim calcmode="lin" valueType="num">
                                      <p:cBhvr>
                                        <p:cTn id="5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59" dur="26">
                                          <p:stCondLst>
                                            <p:cond delay="650"/>
                                          </p:stCondLst>
                                        </p:cTn>
                                        <p:tgtEl>
                                          <p:spTgt spid="18"/>
                                        </p:tgtEl>
                                      </p:cBhvr>
                                      <p:to x="100000" y="60000"/>
                                    </p:animScale>
                                    <p:animScale>
                                      <p:cBhvr>
                                        <p:cTn id="60" dur="166" decel="50000">
                                          <p:stCondLst>
                                            <p:cond delay="676"/>
                                          </p:stCondLst>
                                        </p:cTn>
                                        <p:tgtEl>
                                          <p:spTgt spid="18"/>
                                        </p:tgtEl>
                                      </p:cBhvr>
                                      <p:to x="100000" y="100000"/>
                                    </p:animScale>
                                    <p:animScale>
                                      <p:cBhvr>
                                        <p:cTn id="61" dur="26">
                                          <p:stCondLst>
                                            <p:cond delay="1312"/>
                                          </p:stCondLst>
                                        </p:cTn>
                                        <p:tgtEl>
                                          <p:spTgt spid="18"/>
                                        </p:tgtEl>
                                      </p:cBhvr>
                                      <p:to x="100000" y="80000"/>
                                    </p:animScale>
                                    <p:animScale>
                                      <p:cBhvr>
                                        <p:cTn id="62" dur="166" decel="50000">
                                          <p:stCondLst>
                                            <p:cond delay="1338"/>
                                          </p:stCondLst>
                                        </p:cTn>
                                        <p:tgtEl>
                                          <p:spTgt spid="18"/>
                                        </p:tgtEl>
                                      </p:cBhvr>
                                      <p:to x="100000" y="100000"/>
                                    </p:animScale>
                                    <p:animScale>
                                      <p:cBhvr>
                                        <p:cTn id="63" dur="26">
                                          <p:stCondLst>
                                            <p:cond delay="1642"/>
                                          </p:stCondLst>
                                        </p:cTn>
                                        <p:tgtEl>
                                          <p:spTgt spid="18"/>
                                        </p:tgtEl>
                                      </p:cBhvr>
                                      <p:to x="100000" y="90000"/>
                                    </p:animScale>
                                    <p:animScale>
                                      <p:cBhvr>
                                        <p:cTn id="64" dur="166" decel="50000">
                                          <p:stCondLst>
                                            <p:cond delay="1668"/>
                                          </p:stCondLst>
                                        </p:cTn>
                                        <p:tgtEl>
                                          <p:spTgt spid="18"/>
                                        </p:tgtEl>
                                      </p:cBhvr>
                                      <p:to x="100000" y="100000"/>
                                    </p:animScale>
                                    <p:animScale>
                                      <p:cBhvr>
                                        <p:cTn id="65" dur="26">
                                          <p:stCondLst>
                                            <p:cond delay="1808"/>
                                          </p:stCondLst>
                                        </p:cTn>
                                        <p:tgtEl>
                                          <p:spTgt spid="18"/>
                                        </p:tgtEl>
                                      </p:cBhvr>
                                      <p:to x="100000" y="95000"/>
                                    </p:animScale>
                                    <p:animScale>
                                      <p:cBhvr>
                                        <p:cTn id="66" dur="166" decel="50000">
                                          <p:stCondLst>
                                            <p:cond delay="1834"/>
                                          </p:stCondLst>
                                        </p:cTn>
                                        <p:tgtEl>
                                          <p:spTgt spid="18"/>
                                        </p:tgtEl>
                                      </p:cBhvr>
                                      <p:to x="100000" y="100000"/>
                                    </p:animScale>
                                  </p:childTnLst>
                                </p:cTn>
                              </p:par>
                            </p:childTnLst>
                          </p:cTn>
                        </p:par>
                        <p:par>
                          <p:cTn id="67" fill="hold">
                            <p:stCondLst>
                              <p:cond delay="10750"/>
                            </p:stCondLst>
                            <p:childTnLst>
                              <p:par>
                                <p:cTn id="68" presetID="16" presetClass="entr" presetSubtype="21" fill="hold" nodeType="afterEffect">
                                  <p:stCondLst>
                                    <p:cond delay="500"/>
                                  </p:stCondLst>
                                  <p:childTnLst>
                                    <p:set>
                                      <p:cBhvr>
                                        <p:cTn id="69" dur="1" fill="hold">
                                          <p:stCondLst>
                                            <p:cond delay="0"/>
                                          </p:stCondLst>
                                        </p:cTn>
                                        <p:tgtEl>
                                          <p:spTgt spid="25"/>
                                        </p:tgtEl>
                                        <p:attrNameLst>
                                          <p:attrName>style.visibility</p:attrName>
                                        </p:attrNameLst>
                                      </p:cBhvr>
                                      <p:to>
                                        <p:strVal val="visible"/>
                                      </p:to>
                                    </p:set>
                                    <p:animEffect transition="in" filter="barn(inVertical)">
                                      <p:cBhvr>
                                        <p:cTn id="7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BBCB"/>
        </a:solidFill>
        <a:effectLst/>
      </p:bgPr>
    </p:bg>
    <p:spTree>
      <p:nvGrpSpPr>
        <p:cNvPr id="1" name=""/>
        <p:cNvGrpSpPr/>
        <p:nvPr/>
      </p:nvGrpSpPr>
      <p:grpSpPr>
        <a:xfrm>
          <a:off x="0" y="0"/>
          <a:ext cx="0" cy="0"/>
          <a:chOff x="0" y="0"/>
          <a:chExt cx="0" cy="0"/>
        </a:xfrm>
      </p:grpSpPr>
      <p:grpSp>
        <p:nvGrpSpPr>
          <p:cNvPr id="2" name="Group 2"/>
          <p:cNvGrpSpPr/>
          <p:nvPr/>
        </p:nvGrpSpPr>
        <p:grpSpPr>
          <a:xfrm>
            <a:off x="0" y="5992685"/>
            <a:ext cx="18288000" cy="4294315"/>
            <a:chOff x="0" y="0"/>
            <a:chExt cx="4816593" cy="1131013"/>
          </a:xfrm>
        </p:grpSpPr>
        <p:sp>
          <p:nvSpPr>
            <p:cNvPr id="3" name="Freeform 3"/>
            <p:cNvSpPr/>
            <p:nvPr/>
          </p:nvSpPr>
          <p:spPr>
            <a:xfrm>
              <a:off x="0" y="0"/>
              <a:ext cx="4816592" cy="1131013"/>
            </a:xfrm>
            <a:custGeom>
              <a:avLst/>
              <a:gdLst/>
              <a:ahLst/>
              <a:cxnLst/>
              <a:rect l="l" t="t" r="r" b="b"/>
              <a:pathLst>
                <a:path w="4816592" h="1131013">
                  <a:moveTo>
                    <a:pt x="0" y="0"/>
                  </a:moveTo>
                  <a:lnTo>
                    <a:pt x="4816592" y="0"/>
                  </a:lnTo>
                  <a:lnTo>
                    <a:pt x="4816592" y="1131013"/>
                  </a:lnTo>
                  <a:lnTo>
                    <a:pt x="0" y="1131013"/>
                  </a:lnTo>
                  <a:close/>
                </a:path>
              </a:pathLst>
            </a:custGeom>
            <a:solidFill>
              <a:srgbClr val="DCFAFA"/>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28892"/>
            <a:ext cx="18288000" cy="5992685"/>
            <a:chOff x="0" y="0"/>
            <a:chExt cx="24384000" cy="7990247"/>
          </a:xfrm>
        </p:grpSpPr>
        <p:pic>
          <p:nvPicPr>
            <p:cNvPr id="6" name="Picture 6"/>
            <p:cNvPicPr>
              <a:picLocks noChangeAspect="1"/>
            </p:cNvPicPr>
            <p:nvPr/>
          </p:nvPicPr>
          <p:blipFill>
            <a:blip r:embed="rId2">
              <a:alphaModFix amt="44999"/>
            </a:blip>
            <a:srcRect t="36459" b="14357"/>
            <a:stretch>
              <a:fillRect/>
            </a:stretch>
          </p:blipFill>
          <p:spPr>
            <a:xfrm>
              <a:off x="0" y="0"/>
              <a:ext cx="24384000" cy="7990247"/>
            </a:xfrm>
            <a:prstGeom prst="rect">
              <a:avLst/>
            </a:prstGeom>
          </p:spPr>
        </p:pic>
      </p:grpSp>
      <p:grpSp>
        <p:nvGrpSpPr>
          <p:cNvPr id="7" name="Group 7"/>
          <p:cNvGrpSpPr/>
          <p:nvPr/>
        </p:nvGrpSpPr>
        <p:grpSpPr>
          <a:xfrm>
            <a:off x="7048814" y="7261765"/>
            <a:ext cx="4190372" cy="1422769"/>
            <a:chOff x="0" y="9525"/>
            <a:chExt cx="5587163" cy="1897027"/>
          </a:xfrm>
        </p:grpSpPr>
        <p:sp>
          <p:nvSpPr>
            <p:cNvPr id="8" name="TextBox 8"/>
            <p:cNvSpPr txBox="1"/>
            <p:nvPr/>
          </p:nvSpPr>
          <p:spPr>
            <a:xfrm>
              <a:off x="0" y="9525"/>
              <a:ext cx="5587163" cy="649751"/>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18BBCB"/>
                  </a:solidFill>
                  <a:latin typeface="Nourd"/>
                </a:rPr>
                <a:t>Patient Form</a:t>
              </a:r>
            </a:p>
          </p:txBody>
        </p:sp>
        <p:sp>
          <p:nvSpPr>
            <p:cNvPr id="9" name="TextBox 9"/>
            <p:cNvSpPr txBox="1"/>
            <p:nvPr/>
          </p:nvSpPr>
          <p:spPr>
            <a:xfrm>
              <a:off x="0" y="952615"/>
              <a:ext cx="5587163" cy="953937"/>
            </a:xfrm>
            <a:prstGeom prst="rect">
              <a:avLst/>
            </a:prstGeom>
          </p:spPr>
          <p:txBody>
            <a:bodyPr lIns="0" tIns="0" rIns="0" bIns="0" rtlCol="0" anchor="t">
              <a:spAutoFit/>
            </a:bodyPr>
            <a:lstStyle/>
            <a:p>
              <a:pPr algn="ctr">
                <a:lnSpc>
                  <a:spcPts val="2940"/>
                </a:lnSpc>
              </a:pPr>
              <a:r>
                <a:rPr lang="en-US" sz="2100" dirty="0">
                  <a:solidFill>
                    <a:srgbClr val="545454"/>
                  </a:solidFill>
                  <a:latin typeface="Nourd"/>
                </a:rPr>
                <a:t>Includes information about Patients.</a:t>
              </a:r>
            </a:p>
          </p:txBody>
        </p:sp>
      </p:grpSp>
      <p:grpSp>
        <p:nvGrpSpPr>
          <p:cNvPr id="10" name="Group 10"/>
          <p:cNvGrpSpPr/>
          <p:nvPr/>
        </p:nvGrpSpPr>
        <p:grpSpPr>
          <a:xfrm>
            <a:off x="1986888" y="4512712"/>
            <a:ext cx="2558894" cy="2558894"/>
            <a:chOff x="7965" y="7965"/>
            <a:chExt cx="3411859" cy="3411859"/>
          </a:xfrm>
        </p:grpSpPr>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965" y="7965"/>
              <a:ext cx="3411859" cy="3411859"/>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4193612">
              <a:off x="377858" y="377858"/>
              <a:ext cx="2672074" cy="2672074"/>
            </a:xfrm>
            <a:prstGeom prst="rect">
              <a:avLst/>
            </a:prstGeom>
          </p:spPr>
        </p:pic>
        <p:sp>
          <p:nvSpPr>
            <p:cNvPr id="13" name="TextBox 13"/>
            <p:cNvSpPr txBox="1"/>
            <p:nvPr/>
          </p:nvSpPr>
          <p:spPr>
            <a:xfrm>
              <a:off x="915446" y="1107470"/>
              <a:ext cx="1444497" cy="1265304"/>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04</a:t>
              </a:r>
            </a:p>
          </p:txBody>
        </p:sp>
      </p:grpSp>
      <p:grpSp>
        <p:nvGrpSpPr>
          <p:cNvPr id="14" name="Group 14"/>
          <p:cNvGrpSpPr/>
          <p:nvPr/>
        </p:nvGrpSpPr>
        <p:grpSpPr>
          <a:xfrm>
            <a:off x="7864553" y="4512712"/>
            <a:ext cx="2558894" cy="2558894"/>
            <a:chOff x="5427" y="5427"/>
            <a:chExt cx="3411859" cy="3411859"/>
          </a:xfrm>
        </p:grpSpPr>
        <p:pic>
          <p:nvPicPr>
            <p:cNvPr id="15" name="Picture 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5427" y="5427"/>
              <a:ext cx="3411859" cy="3411859"/>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4204547">
              <a:off x="375321" y="375321"/>
              <a:ext cx="2672072" cy="2672072"/>
            </a:xfrm>
            <a:prstGeom prst="rect">
              <a:avLst/>
            </a:prstGeom>
          </p:spPr>
        </p:pic>
        <p:sp>
          <p:nvSpPr>
            <p:cNvPr id="17" name="TextBox 17"/>
            <p:cNvSpPr txBox="1"/>
            <p:nvPr/>
          </p:nvSpPr>
          <p:spPr>
            <a:xfrm>
              <a:off x="614290" y="1104931"/>
              <a:ext cx="2194133" cy="1265304"/>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05</a:t>
              </a:r>
            </a:p>
          </p:txBody>
        </p:sp>
      </p:grpSp>
      <p:grpSp>
        <p:nvGrpSpPr>
          <p:cNvPr id="18" name="Group 18"/>
          <p:cNvGrpSpPr/>
          <p:nvPr/>
        </p:nvGrpSpPr>
        <p:grpSpPr>
          <a:xfrm>
            <a:off x="13742218" y="4512711"/>
            <a:ext cx="2558894" cy="2558895"/>
            <a:chOff x="0" y="1838"/>
            <a:chExt cx="3411859" cy="3411859"/>
          </a:xfrm>
        </p:grpSpPr>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1838"/>
              <a:ext cx="3411859" cy="3411859"/>
            </a:xfrm>
            <a:prstGeom prst="rect">
              <a:avLst/>
            </a:prstGeom>
          </p:spPr>
        </p:pic>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4219880">
              <a:off x="420694" y="371732"/>
              <a:ext cx="2672072" cy="2672072"/>
            </a:xfrm>
            <a:prstGeom prst="rect">
              <a:avLst/>
            </a:prstGeom>
          </p:spPr>
        </p:pic>
        <p:sp>
          <p:nvSpPr>
            <p:cNvPr id="21" name="TextBox 21"/>
            <p:cNvSpPr txBox="1"/>
            <p:nvPr/>
          </p:nvSpPr>
          <p:spPr>
            <a:xfrm>
              <a:off x="692156" y="1101342"/>
              <a:ext cx="2027548" cy="1265304"/>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06</a:t>
              </a:r>
            </a:p>
          </p:txBody>
        </p:sp>
      </p:grpSp>
      <p:grpSp>
        <p:nvGrpSpPr>
          <p:cNvPr id="22" name="Group 22"/>
          <p:cNvGrpSpPr/>
          <p:nvPr/>
        </p:nvGrpSpPr>
        <p:grpSpPr>
          <a:xfrm>
            <a:off x="1044821" y="7261765"/>
            <a:ext cx="4443029" cy="1050873"/>
            <a:chOff x="0" y="9525"/>
            <a:chExt cx="5924038" cy="1401165"/>
          </a:xfrm>
        </p:grpSpPr>
        <p:sp>
          <p:nvSpPr>
            <p:cNvPr id="23" name="TextBox 23"/>
            <p:cNvSpPr txBox="1"/>
            <p:nvPr/>
          </p:nvSpPr>
          <p:spPr>
            <a:xfrm>
              <a:off x="0" y="9525"/>
              <a:ext cx="5924038" cy="649751"/>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18BBCB"/>
                  </a:solidFill>
                  <a:latin typeface="Nourd"/>
                </a:rPr>
                <a:t>Doctor Form</a:t>
              </a:r>
            </a:p>
          </p:txBody>
        </p:sp>
        <p:sp>
          <p:nvSpPr>
            <p:cNvPr id="24" name="TextBox 24"/>
            <p:cNvSpPr txBox="1"/>
            <p:nvPr/>
          </p:nvSpPr>
          <p:spPr>
            <a:xfrm>
              <a:off x="0" y="952615"/>
              <a:ext cx="5924038" cy="458075"/>
            </a:xfrm>
            <a:prstGeom prst="rect">
              <a:avLst/>
            </a:prstGeom>
          </p:spPr>
          <p:txBody>
            <a:bodyPr lIns="0" tIns="0" rIns="0" bIns="0" rtlCol="0" anchor="t">
              <a:spAutoFit/>
            </a:bodyPr>
            <a:lstStyle/>
            <a:p>
              <a:pPr algn="ctr">
                <a:lnSpc>
                  <a:spcPts val="2940"/>
                </a:lnSpc>
              </a:pPr>
              <a:r>
                <a:rPr lang="en-US" sz="2100" dirty="0">
                  <a:solidFill>
                    <a:srgbClr val="545454"/>
                  </a:solidFill>
                  <a:latin typeface="Nourd"/>
                </a:rPr>
                <a:t>Includes information about Doctors.</a:t>
              </a:r>
            </a:p>
          </p:txBody>
        </p:sp>
      </p:grpSp>
      <p:grpSp>
        <p:nvGrpSpPr>
          <p:cNvPr id="25" name="Group 25"/>
          <p:cNvGrpSpPr/>
          <p:nvPr/>
        </p:nvGrpSpPr>
        <p:grpSpPr>
          <a:xfrm>
            <a:off x="12801286" y="7261765"/>
            <a:ext cx="4440757" cy="1050873"/>
            <a:chOff x="0" y="9525"/>
            <a:chExt cx="5921009" cy="1401165"/>
          </a:xfrm>
        </p:grpSpPr>
        <p:sp>
          <p:nvSpPr>
            <p:cNvPr id="26" name="TextBox 26"/>
            <p:cNvSpPr txBox="1"/>
            <p:nvPr/>
          </p:nvSpPr>
          <p:spPr>
            <a:xfrm>
              <a:off x="0" y="9525"/>
              <a:ext cx="5921009" cy="649751"/>
            </a:xfrm>
            <a:prstGeom prst="rect">
              <a:avLst/>
            </a:prstGeom>
          </p:spPr>
          <p:txBody>
            <a:bodyPr lIns="0" tIns="0" rIns="0" bIns="0" rtlCol="0" anchor="t">
              <a:spAutoFit/>
            </a:bodyPr>
            <a:lstStyle/>
            <a:p>
              <a:pPr marL="0" lvl="0" indent="0" algn="ctr">
                <a:lnSpc>
                  <a:spcPts val="3840"/>
                </a:lnSpc>
                <a:spcBef>
                  <a:spcPct val="0"/>
                </a:spcBef>
              </a:pPr>
              <a:r>
                <a:rPr lang="en-US" sz="3200" dirty="0">
                  <a:solidFill>
                    <a:srgbClr val="18BBCB"/>
                  </a:solidFill>
                  <a:latin typeface="Nourd"/>
                </a:rPr>
                <a:t>Diagnosis Form</a:t>
              </a:r>
            </a:p>
          </p:txBody>
        </p:sp>
        <p:sp>
          <p:nvSpPr>
            <p:cNvPr id="27" name="TextBox 27"/>
            <p:cNvSpPr txBox="1"/>
            <p:nvPr/>
          </p:nvSpPr>
          <p:spPr>
            <a:xfrm>
              <a:off x="0" y="952615"/>
              <a:ext cx="5921009" cy="458075"/>
            </a:xfrm>
            <a:prstGeom prst="rect">
              <a:avLst/>
            </a:prstGeom>
          </p:spPr>
          <p:txBody>
            <a:bodyPr lIns="0" tIns="0" rIns="0" bIns="0" rtlCol="0" anchor="t">
              <a:spAutoFit/>
            </a:bodyPr>
            <a:lstStyle/>
            <a:p>
              <a:pPr algn="ctr">
                <a:lnSpc>
                  <a:spcPts val="2940"/>
                </a:lnSpc>
              </a:pPr>
              <a:r>
                <a:rPr lang="en-US" sz="2100" dirty="0">
                  <a:solidFill>
                    <a:srgbClr val="545454"/>
                  </a:solidFill>
                  <a:latin typeface="Nourd"/>
                </a:rPr>
                <a:t>Includes all patient’s Diagnosis data</a:t>
              </a:r>
            </a:p>
          </p:txBody>
        </p:sp>
      </p:grpSp>
      <p:sp>
        <p:nvSpPr>
          <p:cNvPr id="28" name="TextBox 28"/>
          <p:cNvSpPr txBox="1"/>
          <p:nvPr/>
        </p:nvSpPr>
        <p:spPr>
          <a:xfrm>
            <a:off x="738890" y="1166813"/>
            <a:ext cx="16810220" cy="1171575"/>
          </a:xfrm>
          <a:prstGeom prst="rect">
            <a:avLst/>
          </a:prstGeom>
        </p:spPr>
        <p:txBody>
          <a:bodyPr lIns="0" tIns="0" rIns="0" bIns="0" rtlCol="0" anchor="t">
            <a:spAutoFit/>
          </a:bodyPr>
          <a:lstStyle/>
          <a:p>
            <a:pPr marL="0" lvl="0" indent="0" algn="ctr">
              <a:lnSpc>
                <a:spcPts val="8924"/>
              </a:lnSpc>
              <a:spcBef>
                <a:spcPct val="0"/>
              </a:spcBef>
            </a:pPr>
            <a:r>
              <a:rPr lang="en-US" sz="8499" dirty="0">
                <a:solidFill>
                  <a:srgbClr val="FFFFFF"/>
                </a:solidFill>
                <a:latin typeface="Nourd"/>
              </a:rPr>
              <a:t>FORMS IN HMS</a:t>
            </a:r>
            <a:endParaRPr lang="en-US" sz="8499" u="none" dirty="0">
              <a:solidFill>
                <a:srgbClr val="FFFFFF"/>
              </a:solidFill>
              <a:latin typeface="Nourd"/>
            </a:endParaRPr>
          </a:p>
        </p:txBody>
      </p:sp>
    </p:spTree>
    <p:extLst>
      <p:ext uri="{BB962C8B-B14F-4D97-AF65-F5344CB8AC3E}">
        <p14:creationId xmlns:p14="http://schemas.microsoft.com/office/powerpoint/2010/main" val="2884996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1250"/>
                                        <p:tgtEl>
                                          <p:spTgt spid="28"/>
                                        </p:tgtEl>
                                      </p:cBhvr>
                                    </p:animEffect>
                                  </p:childTnLst>
                                </p:cTn>
                              </p:par>
                            </p:childTnLst>
                          </p:cTn>
                        </p:par>
                        <p:par>
                          <p:cTn id="8" fill="hold">
                            <p:stCondLst>
                              <p:cond delay="1750"/>
                            </p:stCondLst>
                            <p:childTnLst>
                              <p:par>
                                <p:cTn id="9" presetID="26"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80">
                                          <p:stCondLst>
                                            <p:cond delay="0"/>
                                          </p:stCondLst>
                                        </p:cTn>
                                        <p:tgtEl>
                                          <p:spTgt spid="10"/>
                                        </p:tgtEl>
                                      </p:cBhvr>
                                    </p:animEffect>
                                    <p:anim calcmode="lin" valueType="num">
                                      <p:cBhvr>
                                        <p:cTn id="1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7" dur="26">
                                          <p:stCondLst>
                                            <p:cond delay="650"/>
                                          </p:stCondLst>
                                        </p:cTn>
                                        <p:tgtEl>
                                          <p:spTgt spid="10"/>
                                        </p:tgtEl>
                                      </p:cBhvr>
                                      <p:to x="100000" y="60000"/>
                                    </p:animScale>
                                    <p:animScale>
                                      <p:cBhvr>
                                        <p:cTn id="18" dur="166" decel="50000">
                                          <p:stCondLst>
                                            <p:cond delay="676"/>
                                          </p:stCondLst>
                                        </p:cTn>
                                        <p:tgtEl>
                                          <p:spTgt spid="10"/>
                                        </p:tgtEl>
                                      </p:cBhvr>
                                      <p:to x="100000" y="100000"/>
                                    </p:animScale>
                                    <p:animScale>
                                      <p:cBhvr>
                                        <p:cTn id="19" dur="26">
                                          <p:stCondLst>
                                            <p:cond delay="1312"/>
                                          </p:stCondLst>
                                        </p:cTn>
                                        <p:tgtEl>
                                          <p:spTgt spid="10"/>
                                        </p:tgtEl>
                                      </p:cBhvr>
                                      <p:to x="100000" y="80000"/>
                                    </p:animScale>
                                    <p:animScale>
                                      <p:cBhvr>
                                        <p:cTn id="20" dur="166" decel="50000">
                                          <p:stCondLst>
                                            <p:cond delay="1338"/>
                                          </p:stCondLst>
                                        </p:cTn>
                                        <p:tgtEl>
                                          <p:spTgt spid="10"/>
                                        </p:tgtEl>
                                      </p:cBhvr>
                                      <p:to x="100000" y="100000"/>
                                    </p:animScale>
                                    <p:animScale>
                                      <p:cBhvr>
                                        <p:cTn id="21" dur="26">
                                          <p:stCondLst>
                                            <p:cond delay="1642"/>
                                          </p:stCondLst>
                                        </p:cTn>
                                        <p:tgtEl>
                                          <p:spTgt spid="10"/>
                                        </p:tgtEl>
                                      </p:cBhvr>
                                      <p:to x="100000" y="90000"/>
                                    </p:animScale>
                                    <p:animScale>
                                      <p:cBhvr>
                                        <p:cTn id="22" dur="166" decel="50000">
                                          <p:stCondLst>
                                            <p:cond delay="1668"/>
                                          </p:stCondLst>
                                        </p:cTn>
                                        <p:tgtEl>
                                          <p:spTgt spid="10"/>
                                        </p:tgtEl>
                                      </p:cBhvr>
                                      <p:to x="100000" y="100000"/>
                                    </p:animScale>
                                    <p:animScale>
                                      <p:cBhvr>
                                        <p:cTn id="23" dur="26">
                                          <p:stCondLst>
                                            <p:cond delay="1808"/>
                                          </p:stCondLst>
                                        </p:cTn>
                                        <p:tgtEl>
                                          <p:spTgt spid="10"/>
                                        </p:tgtEl>
                                      </p:cBhvr>
                                      <p:to x="100000" y="95000"/>
                                    </p:animScale>
                                    <p:animScale>
                                      <p:cBhvr>
                                        <p:cTn id="24" dur="166" decel="50000">
                                          <p:stCondLst>
                                            <p:cond delay="1834"/>
                                          </p:stCondLst>
                                        </p:cTn>
                                        <p:tgtEl>
                                          <p:spTgt spid="10"/>
                                        </p:tgtEl>
                                      </p:cBhvr>
                                      <p:to x="100000" y="100000"/>
                                    </p:animScale>
                                  </p:childTnLst>
                                </p:cTn>
                              </p:par>
                            </p:childTnLst>
                          </p:cTn>
                        </p:par>
                        <p:par>
                          <p:cTn id="25" fill="hold">
                            <p:stCondLst>
                              <p:cond delay="3750"/>
                            </p:stCondLst>
                            <p:childTnLst>
                              <p:par>
                                <p:cTn id="26" presetID="16" presetClass="entr" presetSubtype="21" fill="hold" nodeType="afterEffect">
                                  <p:stCondLst>
                                    <p:cond delay="50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1000"/>
                                        <p:tgtEl>
                                          <p:spTgt spid="22"/>
                                        </p:tgtEl>
                                      </p:cBhvr>
                                    </p:animEffect>
                                  </p:childTnLst>
                                </p:cTn>
                              </p:par>
                            </p:childTnLst>
                          </p:cTn>
                        </p:par>
                        <p:par>
                          <p:cTn id="29" fill="hold">
                            <p:stCondLst>
                              <p:cond delay="5250"/>
                            </p:stCondLst>
                            <p:childTnLst>
                              <p:par>
                                <p:cTn id="30" presetID="26"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80">
                                          <p:stCondLst>
                                            <p:cond delay="0"/>
                                          </p:stCondLst>
                                        </p:cTn>
                                        <p:tgtEl>
                                          <p:spTgt spid="14"/>
                                        </p:tgtEl>
                                      </p:cBhvr>
                                    </p:animEffect>
                                    <p:anim calcmode="lin" valueType="num">
                                      <p:cBhvr>
                                        <p:cTn id="3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8" dur="26">
                                          <p:stCondLst>
                                            <p:cond delay="650"/>
                                          </p:stCondLst>
                                        </p:cTn>
                                        <p:tgtEl>
                                          <p:spTgt spid="14"/>
                                        </p:tgtEl>
                                      </p:cBhvr>
                                      <p:to x="100000" y="60000"/>
                                    </p:animScale>
                                    <p:animScale>
                                      <p:cBhvr>
                                        <p:cTn id="39" dur="166" decel="50000">
                                          <p:stCondLst>
                                            <p:cond delay="676"/>
                                          </p:stCondLst>
                                        </p:cTn>
                                        <p:tgtEl>
                                          <p:spTgt spid="14"/>
                                        </p:tgtEl>
                                      </p:cBhvr>
                                      <p:to x="100000" y="100000"/>
                                    </p:animScale>
                                    <p:animScale>
                                      <p:cBhvr>
                                        <p:cTn id="40" dur="26">
                                          <p:stCondLst>
                                            <p:cond delay="1312"/>
                                          </p:stCondLst>
                                        </p:cTn>
                                        <p:tgtEl>
                                          <p:spTgt spid="14"/>
                                        </p:tgtEl>
                                      </p:cBhvr>
                                      <p:to x="100000" y="80000"/>
                                    </p:animScale>
                                    <p:animScale>
                                      <p:cBhvr>
                                        <p:cTn id="41" dur="166" decel="50000">
                                          <p:stCondLst>
                                            <p:cond delay="1338"/>
                                          </p:stCondLst>
                                        </p:cTn>
                                        <p:tgtEl>
                                          <p:spTgt spid="14"/>
                                        </p:tgtEl>
                                      </p:cBhvr>
                                      <p:to x="100000" y="100000"/>
                                    </p:animScale>
                                    <p:animScale>
                                      <p:cBhvr>
                                        <p:cTn id="42" dur="26">
                                          <p:stCondLst>
                                            <p:cond delay="1642"/>
                                          </p:stCondLst>
                                        </p:cTn>
                                        <p:tgtEl>
                                          <p:spTgt spid="14"/>
                                        </p:tgtEl>
                                      </p:cBhvr>
                                      <p:to x="100000" y="90000"/>
                                    </p:animScale>
                                    <p:animScale>
                                      <p:cBhvr>
                                        <p:cTn id="43" dur="166" decel="50000">
                                          <p:stCondLst>
                                            <p:cond delay="1668"/>
                                          </p:stCondLst>
                                        </p:cTn>
                                        <p:tgtEl>
                                          <p:spTgt spid="14"/>
                                        </p:tgtEl>
                                      </p:cBhvr>
                                      <p:to x="100000" y="100000"/>
                                    </p:animScale>
                                    <p:animScale>
                                      <p:cBhvr>
                                        <p:cTn id="44" dur="26">
                                          <p:stCondLst>
                                            <p:cond delay="1808"/>
                                          </p:stCondLst>
                                        </p:cTn>
                                        <p:tgtEl>
                                          <p:spTgt spid="14"/>
                                        </p:tgtEl>
                                      </p:cBhvr>
                                      <p:to x="100000" y="95000"/>
                                    </p:animScale>
                                    <p:animScale>
                                      <p:cBhvr>
                                        <p:cTn id="45" dur="166" decel="50000">
                                          <p:stCondLst>
                                            <p:cond delay="1834"/>
                                          </p:stCondLst>
                                        </p:cTn>
                                        <p:tgtEl>
                                          <p:spTgt spid="14"/>
                                        </p:tgtEl>
                                      </p:cBhvr>
                                      <p:to x="100000" y="100000"/>
                                    </p:animScale>
                                  </p:childTnLst>
                                </p:cTn>
                              </p:par>
                            </p:childTnLst>
                          </p:cTn>
                        </p:par>
                        <p:par>
                          <p:cTn id="46" fill="hold">
                            <p:stCondLst>
                              <p:cond delay="7250"/>
                            </p:stCondLst>
                            <p:childTnLst>
                              <p:par>
                                <p:cTn id="47" presetID="16" presetClass="entr" presetSubtype="21" fill="hold" nodeType="afterEffect">
                                  <p:stCondLst>
                                    <p:cond delay="500"/>
                                  </p:stCondLst>
                                  <p:childTnLst>
                                    <p:set>
                                      <p:cBhvr>
                                        <p:cTn id="48" dur="1" fill="hold">
                                          <p:stCondLst>
                                            <p:cond delay="0"/>
                                          </p:stCondLst>
                                        </p:cTn>
                                        <p:tgtEl>
                                          <p:spTgt spid="7"/>
                                        </p:tgtEl>
                                        <p:attrNameLst>
                                          <p:attrName>style.visibility</p:attrName>
                                        </p:attrNameLst>
                                      </p:cBhvr>
                                      <p:to>
                                        <p:strVal val="visible"/>
                                      </p:to>
                                    </p:set>
                                    <p:animEffect transition="in" filter="barn(inVertical)">
                                      <p:cBhvr>
                                        <p:cTn id="49" dur="1000"/>
                                        <p:tgtEl>
                                          <p:spTgt spid="7"/>
                                        </p:tgtEl>
                                      </p:cBhvr>
                                    </p:animEffect>
                                  </p:childTnLst>
                                </p:cTn>
                              </p:par>
                            </p:childTnLst>
                          </p:cTn>
                        </p:par>
                        <p:par>
                          <p:cTn id="50" fill="hold">
                            <p:stCondLst>
                              <p:cond delay="8750"/>
                            </p:stCondLst>
                            <p:childTnLst>
                              <p:par>
                                <p:cTn id="51" presetID="26"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80">
                                          <p:stCondLst>
                                            <p:cond delay="0"/>
                                          </p:stCondLst>
                                        </p:cTn>
                                        <p:tgtEl>
                                          <p:spTgt spid="18"/>
                                        </p:tgtEl>
                                      </p:cBhvr>
                                    </p:animEffect>
                                    <p:anim calcmode="lin" valueType="num">
                                      <p:cBhvr>
                                        <p:cTn id="54"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59" dur="26">
                                          <p:stCondLst>
                                            <p:cond delay="650"/>
                                          </p:stCondLst>
                                        </p:cTn>
                                        <p:tgtEl>
                                          <p:spTgt spid="18"/>
                                        </p:tgtEl>
                                      </p:cBhvr>
                                      <p:to x="100000" y="60000"/>
                                    </p:animScale>
                                    <p:animScale>
                                      <p:cBhvr>
                                        <p:cTn id="60" dur="166" decel="50000">
                                          <p:stCondLst>
                                            <p:cond delay="676"/>
                                          </p:stCondLst>
                                        </p:cTn>
                                        <p:tgtEl>
                                          <p:spTgt spid="18"/>
                                        </p:tgtEl>
                                      </p:cBhvr>
                                      <p:to x="100000" y="100000"/>
                                    </p:animScale>
                                    <p:animScale>
                                      <p:cBhvr>
                                        <p:cTn id="61" dur="26">
                                          <p:stCondLst>
                                            <p:cond delay="1312"/>
                                          </p:stCondLst>
                                        </p:cTn>
                                        <p:tgtEl>
                                          <p:spTgt spid="18"/>
                                        </p:tgtEl>
                                      </p:cBhvr>
                                      <p:to x="100000" y="80000"/>
                                    </p:animScale>
                                    <p:animScale>
                                      <p:cBhvr>
                                        <p:cTn id="62" dur="166" decel="50000">
                                          <p:stCondLst>
                                            <p:cond delay="1338"/>
                                          </p:stCondLst>
                                        </p:cTn>
                                        <p:tgtEl>
                                          <p:spTgt spid="18"/>
                                        </p:tgtEl>
                                      </p:cBhvr>
                                      <p:to x="100000" y="100000"/>
                                    </p:animScale>
                                    <p:animScale>
                                      <p:cBhvr>
                                        <p:cTn id="63" dur="26">
                                          <p:stCondLst>
                                            <p:cond delay="1642"/>
                                          </p:stCondLst>
                                        </p:cTn>
                                        <p:tgtEl>
                                          <p:spTgt spid="18"/>
                                        </p:tgtEl>
                                      </p:cBhvr>
                                      <p:to x="100000" y="90000"/>
                                    </p:animScale>
                                    <p:animScale>
                                      <p:cBhvr>
                                        <p:cTn id="64" dur="166" decel="50000">
                                          <p:stCondLst>
                                            <p:cond delay="1668"/>
                                          </p:stCondLst>
                                        </p:cTn>
                                        <p:tgtEl>
                                          <p:spTgt spid="18"/>
                                        </p:tgtEl>
                                      </p:cBhvr>
                                      <p:to x="100000" y="100000"/>
                                    </p:animScale>
                                    <p:animScale>
                                      <p:cBhvr>
                                        <p:cTn id="65" dur="26">
                                          <p:stCondLst>
                                            <p:cond delay="1808"/>
                                          </p:stCondLst>
                                        </p:cTn>
                                        <p:tgtEl>
                                          <p:spTgt spid="18"/>
                                        </p:tgtEl>
                                      </p:cBhvr>
                                      <p:to x="100000" y="95000"/>
                                    </p:animScale>
                                    <p:animScale>
                                      <p:cBhvr>
                                        <p:cTn id="66" dur="166" decel="50000">
                                          <p:stCondLst>
                                            <p:cond delay="1834"/>
                                          </p:stCondLst>
                                        </p:cTn>
                                        <p:tgtEl>
                                          <p:spTgt spid="18"/>
                                        </p:tgtEl>
                                      </p:cBhvr>
                                      <p:to x="100000" y="100000"/>
                                    </p:animScale>
                                  </p:childTnLst>
                                </p:cTn>
                              </p:par>
                            </p:childTnLst>
                          </p:cTn>
                        </p:par>
                        <p:par>
                          <p:cTn id="67" fill="hold">
                            <p:stCondLst>
                              <p:cond delay="10750"/>
                            </p:stCondLst>
                            <p:childTnLst>
                              <p:par>
                                <p:cTn id="68" presetID="16" presetClass="entr" presetSubtype="21" fill="hold" nodeType="afterEffect">
                                  <p:stCondLst>
                                    <p:cond delay="500"/>
                                  </p:stCondLst>
                                  <p:childTnLst>
                                    <p:set>
                                      <p:cBhvr>
                                        <p:cTn id="69" dur="1" fill="hold">
                                          <p:stCondLst>
                                            <p:cond delay="0"/>
                                          </p:stCondLst>
                                        </p:cTn>
                                        <p:tgtEl>
                                          <p:spTgt spid="25"/>
                                        </p:tgtEl>
                                        <p:attrNameLst>
                                          <p:attrName>style.visibility</p:attrName>
                                        </p:attrNameLst>
                                      </p:cBhvr>
                                      <p:to>
                                        <p:strVal val="visible"/>
                                      </p:to>
                                    </p:set>
                                    <p:animEffect transition="in" filter="barn(inVertical)">
                                      <p:cBhvr>
                                        <p:cTn id="7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226636" y="0"/>
            <a:ext cx="12714270" cy="10287000"/>
          </a:xfrm>
          <a:prstGeom prst="rect">
            <a:avLst/>
          </a:prstGeom>
        </p:spPr>
      </p:pic>
      <p:grpSp>
        <p:nvGrpSpPr>
          <p:cNvPr id="3" name="Group 3"/>
          <p:cNvGrpSpPr/>
          <p:nvPr/>
        </p:nvGrpSpPr>
        <p:grpSpPr>
          <a:xfrm>
            <a:off x="4659807" y="659307"/>
            <a:ext cx="8968385" cy="896838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FAFA"/>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7743312" y="2207281"/>
            <a:ext cx="10908959" cy="6462806"/>
            <a:chOff x="0" y="-17639"/>
            <a:chExt cx="6350000" cy="6349974"/>
          </a:xfrm>
        </p:grpSpPr>
        <p:sp>
          <p:nvSpPr>
            <p:cNvPr id="7" name="Freeform 7"/>
            <p:cNvSpPr/>
            <p:nvPr/>
          </p:nvSpPr>
          <p:spPr>
            <a:xfrm>
              <a:off x="0" y="-17639"/>
              <a:ext cx="6350000" cy="6349974"/>
            </a:xfrm>
            <a:prstGeom prst="rect">
              <a:avLst/>
            </a:prstGeom>
            <a:blipFill>
              <a:blip r:embed="rId4">
                <a:extLst>
                  <a:ext uri="{28A0092B-C50C-407E-A947-70E740481C1C}">
                    <a14:useLocalDpi xmlns:a14="http://schemas.microsoft.com/office/drawing/2010/main" val="0"/>
                  </a:ext>
                </a:extLst>
              </a:blip>
              <a:stretch>
                <a:fillRect/>
              </a:stretch>
            </a:blip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5137334" y="7057669"/>
            <a:ext cx="8850759" cy="8850759"/>
          </a:xfrm>
          <a:prstGeom prst="rect">
            <a:avLst/>
          </a:prstGeom>
        </p:spPr>
      </p:pic>
      <p:grpSp>
        <p:nvGrpSpPr>
          <p:cNvPr id="9" name="Group 9"/>
          <p:cNvGrpSpPr/>
          <p:nvPr/>
        </p:nvGrpSpPr>
        <p:grpSpPr>
          <a:xfrm>
            <a:off x="1059575" y="1692157"/>
            <a:ext cx="6823977" cy="7199789"/>
            <a:chOff x="-2569522" y="442056"/>
            <a:chExt cx="9098636" cy="5021704"/>
          </a:xfrm>
        </p:grpSpPr>
        <p:sp>
          <p:nvSpPr>
            <p:cNvPr id="10" name="TextBox 10"/>
            <p:cNvSpPr txBox="1"/>
            <p:nvPr/>
          </p:nvSpPr>
          <p:spPr>
            <a:xfrm>
              <a:off x="-63843" y="442056"/>
              <a:ext cx="6071671" cy="1641474"/>
            </a:xfrm>
            <a:prstGeom prst="rect">
              <a:avLst/>
            </a:prstGeom>
          </p:spPr>
          <p:txBody>
            <a:bodyPr lIns="0" tIns="0" rIns="0" bIns="0" rtlCol="0" anchor="t">
              <a:spAutoFit/>
            </a:bodyPr>
            <a:lstStyle/>
            <a:p>
              <a:pPr marL="0" lvl="0" indent="0">
                <a:lnSpc>
                  <a:spcPts val="9600"/>
                </a:lnSpc>
                <a:spcBef>
                  <a:spcPct val="0"/>
                </a:spcBef>
              </a:pPr>
              <a:r>
                <a:rPr lang="en-US" sz="8000" dirty="0">
                  <a:solidFill>
                    <a:srgbClr val="18BBCB"/>
                  </a:solidFill>
                  <a:latin typeface="Nourd"/>
                </a:rPr>
                <a:t>Loading</a:t>
              </a:r>
              <a:endParaRPr lang="en-US" sz="8000" u="none" dirty="0">
                <a:solidFill>
                  <a:srgbClr val="18BBCB"/>
                </a:solidFill>
                <a:latin typeface="Nourd"/>
              </a:endParaRPr>
            </a:p>
          </p:txBody>
        </p:sp>
        <p:sp>
          <p:nvSpPr>
            <p:cNvPr id="11" name="TextBox 11"/>
            <p:cNvSpPr txBox="1"/>
            <p:nvPr/>
          </p:nvSpPr>
          <p:spPr>
            <a:xfrm>
              <a:off x="-2569522" y="1685607"/>
              <a:ext cx="9098636" cy="3778153"/>
            </a:xfrm>
            <a:prstGeom prst="rect">
              <a:avLst/>
            </a:prstGeom>
          </p:spPr>
          <p:txBody>
            <a:bodyPr wrap="square" lIns="0" tIns="0" rIns="0" bIns="0" rtlCol="0" anchor="t">
              <a:spAutoFit/>
            </a:bodyPr>
            <a:lstStyle/>
            <a:p>
              <a:pPr marL="0" lvl="0" indent="0"/>
              <a:r>
                <a:rPr lang="en-US" sz="4400" dirty="0">
                  <a:solidFill>
                    <a:srgbClr val="545454"/>
                  </a:solidFill>
                  <a:latin typeface="Nourd"/>
                </a:rPr>
                <a:t>The first form runs when we open the software is loading form. In this form loading progress shows in a circular bar. We have used </a:t>
              </a:r>
              <a:r>
                <a:rPr lang="en-US" sz="4400" dirty="0" err="1">
                  <a:solidFill>
                    <a:srgbClr val="545454"/>
                  </a:solidFill>
                  <a:latin typeface="Nourd"/>
                </a:rPr>
                <a:t>Bunifu</a:t>
              </a:r>
              <a:r>
                <a:rPr lang="en-US" sz="4400" dirty="0">
                  <a:solidFill>
                    <a:srgbClr val="545454"/>
                  </a:solidFill>
                  <a:latin typeface="Nourd"/>
                </a:rPr>
                <a:t> &amp; Guna Frame works to display this progress bar</a:t>
              </a:r>
              <a:r>
                <a:rPr lang="en-US" sz="4400" u="none" dirty="0">
                  <a:solidFill>
                    <a:srgbClr val="545454"/>
                  </a:solidFill>
                  <a:latin typeface="Nourd"/>
                </a:rPr>
                <a:t>.</a:t>
              </a:r>
            </a:p>
          </p:txBody>
        </p:sp>
      </p:grpSp>
      <p:grpSp>
        <p:nvGrpSpPr>
          <p:cNvPr id="12" name="Group 12"/>
          <p:cNvGrpSpPr/>
          <p:nvPr/>
        </p:nvGrpSpPr>
        <p:grpSpPr>
          <a:xfrm>
            <a:off x="649864" y="1117742"/>
            <a:ext cx="2004054" cy="2004054"/>
            <a:chOff x="0" y="0"/>
            <a:chExt cx="2672072" cy="2672072"/>
          </a:xfrm>
        </p:grpSpPr>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0" y="0"/>
              <a:ext cx="2672072" cy="2672072"/>
            </a:xfrm>
            <a:prstGeom prst="rect">
              <a:avLst/>
            </a:prstGeom>
          </p:spPr>
        </p:pic>
        <p:sp>
          <p:nvSpPr>
            <p:cNvPr id="14" name="TextBox 14"/>
            <p:cNvSpPr txBox="1"/>
            <p:nvPr/>
          </p:nvSpPr>
          <p:spPr>
            <a:xfrm>
              <a:off x="537587" y="729830"/>
              <a:ext cx="1444497" cy="1317187"/>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01</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16" presetClass="entr" presetSubtype="21"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1500"/>
                                        <p:tgtEl>
                                          <p:spTgt spid="9"/>
                                        </p:tgtEl>
                                      </p:cBhvr>
                                    </p:animEffect>
                                  </p:childTnLst>
                                </p:cTn>
                              </p:par>
                            </p:childTnLst>
                          </p:cTn>
                        </p:par>
                        <p:par>
                          <p:cTn id="25" fill="hold">
                            <p:stCondLst>
                              <p:cond delay="4000"/>
                            </p:stCondLst>
                            <p:childTnLst>
                              <p:par>
                                <p:cTn id="26" presetID="6" presetClass="entr" presetSubtype="16" fill="hold" nodeType="after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0" y="-6058477"/>
            <a:ext cx="18830664" cy="14174355"/>
          </a:xfrm>
          <a:prstGeom prst="rect">
            <a:avLst/>
          </a:prstGeom>
        </p:spPr>
      </p:pic>
      <p:grpSp>
        <p:nvGrpSpPr>
          <p:cNvPr id="6" name="Group 6"/>
          <p:cNvGrpSpPr/>
          <p:nvPr/>
        </p:nvGrpSpPr>
        <p:grpSpPr>
          <a:xfrm>
            <a:off x="8787533" y="702132"/>
            <a:ext cx="7848600" cy="1468990"/>
            <a:chOff x="0" y="0"/>
            <a:chExt cx="1547314" cy="403638"/>
          </a:xfrm>
        </p:grpSpPr>
        <p:sp>
          <p:nvSpPr>
            <p:cNvPr id="7" name="Freeform 7"/>
            <p:cNvSpPr/>
            <p:nvPr/>
          </p:nvSpPr>
          <p:spPr>
            <a:xfrm>
              <a:off x="0" y="0"/>
              <a:ext cx="1547314" cy="403638"/>
            </a:xfrm>
            <a:custGeom>
              <a:avLst/>
              <a:gdLst/>
              <a:ahLst/>
              <a:cxnLst/>
              <a:rect l="l" t="t" r="r" b="b"/>
              <a:pathLst>
                <a:path w="1547314" h="403638">
                  <a:moveTo>
                    <a:pt x="0" y="0"/>
                  </a:moveTo>
                  <a:lnTo>
                    <a:pt x="1547314" y="0"/>
                  </a:lnTo>
                  <a:lnTo>
                    <a:pt x="1547314" y="403638"/>
                  </a:lnTo>
                  <a:lnTo>
                    <a:pt x="0" y="403638"/>
                  </a:lnTo>
                  <a:close/>
                </a:path>
              </a:pathLst>
            </a:custGeom>
            <a:solidFill>
              <a:srgbClr val="18BBCB"/>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480781" y="5428681"/>
            <a:ext cx="5440755" cy="1654499"/>
            <a:chOff x="0" y="0"/>
            <a:chExt cx="7254340" cy="2205999"/>
          </a:xfrm>
        </p:grpSpPr>
        <p:grpSp>
          <p:nvGrpSpPr>
            <p:cNvPr id="14" name="Group 14"/>
            <p:cNvGrpSpPr/>
            <p:nvPr/>
          </p:nvGrpSpPr>
          <p:grpSpPr>
            <a:xfrm>
              <a:off x="0" y="0"/>
              <a:ext cx="7254340" cy="2205999"/>
              <a:chOff x="0" y="0"/>
              <a:chExt cx="1432956" cy="435753"/>
            </a:xfrm>
          </p:grpSpPr>
          <p:sp>
            <p:nvSpPr>
              <p:cNvPr id="15" name="Freeform 15"/>
              <p:cNvSpPr/>
              <p:nvPr/>
            </p:nvSpPr>
            <p:spPr>
              <a:xfrm>
                <a:off x="0" y="0"/>
                <a:ext cx="1432956" cy="435753"/>
              </a:xfrm>
              <a:custGeom>
                <a:avLst/>
                <a:gdLst/>
                <a:ahLst/>
                <a:cxnLst/>
                <a:rect l="l" t="t" r="r" b="b"/>
                <a:pathLst>
                  <a:path w="1432956" h="435753">
                    <a:moveTo>
                      <a:pt x="0" y="0"/>
                    </a:moveTo>
                    <a:lnTo>
                      <a:pt x="1432956" y="0"/>
                    </a:lnTo>
                    <a:lnTo>
                      <a:pt x="1432956" y="435753"/>
                    </a:lnTo>
                    <a:lnTo>
                      <a:pt x="0" y="435753"/>
                    </a:lnTo>
                    <a:close/>
                  </a:path>
                </a:pathLst>
              </a:custGeom>
              <a:solidFill>
                <a:srgbClr val="18BBCB"/>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7" name="TextBox 17"/>
            <p:cNvSpPr txBox="1"/>
            <p:nvPr/>
          </p:nvSpPr>
          <p:spPr>
            <a:xfrm>
              <a:off x="321851" y="420373"/>
              <a:ext cx="6610637" cy="1299502"/>
            </a:xfrm>
            <a:prstGeom prst="rect">
              <a:avLst/>
            </a:prstGeom>
          </p:spPr>
          <p:txBody>
            <a:bodyPr lIns="0" tIns="0" rIns="0" bIns="0" rtlCol="0" anchor="t">
              <a:spAutoFit/>
            </a:bodyPr>
            <a:lstStyle/>
            <a:p>
              <a:pPr marL="0" lvl="0" indent="0" algn="ctr">
                <a:lnSpc>
                  <a:spcPts val="3840"/>
                </a:lnSpc>
                <a:spcBef>
                  <a:spcPct val="0"/>
                </a:spcBef>
              </a:pPr>
              <a:r>
                <a:rPr lang="en-US" sz="3200" u="none" dirty="0">
                  <a:solidFill>
                    <a:srgbClr val="FFFFFF"/>
                  </a:solidFill>
                  <a:latin typeface="Nourd Bold"/>
                </a:rPr>
                <a:t>Code used for Loading </a:t>
              </a:r>
              <a:r>
                <a:rPr lang="en-US" sz="3200" dirty="0">
                  <a:solidFill>
                    <a:srgbClr val="FFFFFF"/>
                  </a:solidFill>
                  <a:latin typeface="Nourd Bold"/>
                </a:rPr>
                <a:t>P</a:t>
              </a:r>
              <a:r>
                <a:rPr lang="en-US" sz="3200" u="none" dirty="0">
                  <a:solidFill>
                    <a:srgbClr val="FFFFFF"/>
                  </a:solidFill>
                  <a:latin typeface="Nourd Bold"/>
                </a:rPr>
                <a:t>age</a:t>
              </a:r>
            </a:p>
          </p:txBody>
        </p:sp>
      </p:grpSp>
      <p:pic>
        <p:nvPicPr>
          <p:cNvPr id="3" name="Picture 2"/>
          <p:cNvPicPr>
            <a:picLocks noChangeAspect="1"/>
          </p:cNvPicPr>
          <p:nvPr/>
        </p:nvPicPr>
        <p:blipFill>
          <a:blip r:embed="rId4"/>
          <a:stretch>
            <a:fillRect/>
          </a:stretch>
        </p:blipFill>
        <p:spPr>
          <a:xfrm>
            <a:off x="7515391" y="1412382"/>
            <a:ext cx="10392884" cy="7170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000"/>
                                        <p:tgtEl>
                                          <p:spTgt spid="13"/>
                                        </p:tgtEl>
                                      </p:cBhvr>
                                    </p:animEffect>
                                  </p:childTnLst>
                                </p:cTn>
                              </p:par>
                              <p:par>
                                <p:cTn id="8" presetID="22" presetClass="entr" presetSubtype="4"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CFAF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8226636" y="0"/>
            <a:ext cx="12714270" cy="10287000"/>
          </a:xfrm>
          <a:prstGeom prst="rect">
            <a:avLst/>
          </a:prstGeom>
        </p:spPr>
      </p:pic>
      <p:grpSp>
        <p:nvGrpSpPr>
          <p:cNvPr id="3" name="Group 3"/>
          <p:cNvGrpSpPr/>
          <p:nvPr/>
        </p:nvGrpSpPr>
        <p:grpSpPr>
          <a:xfrm>
            <a:off x="4659807" y="659307"/>
            <a:ext cx="8968385" cy="8968385"/>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FAFA"/>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11564575" y="974602"/>
            <a:ext cx="6556813" cy="8653090"/>
            <a:chOff x="1" y="-1973754"/>
            <a:chExt cx="6350000" cy="11270024"/>
          </a:xfrm>
        </p:grpSpPr>
        <p:sp>
          <p:nvSpPr>
            <p:cNvPr id="7" name="Freeform 7"/>
            <p:cNvSpPr/>
            <p:nvPr/>
          </p:nvSpPr>
          <p:spPr>
            <a:xfrm>
              <a:off x="1" y="-1973754"/>
              <a:ext cx="6350000" cy="11270024"/>
            </a:xfrm>
            <a:prstGeom prst="rect">
              <a:avLst/>
            </a:prstGeom>
            <a:blipFill>
              <a:blip r:embed="rId4">
                <a:extLst>
                  <a:ext uri="{28A0092B-C50C-407E-A947-70E740481C1C}">
                    <a14:useLocalDpi xmlns:a14="http://schemas.microsoft.com/office/drawing/2010/main" val="0"/>
                  </a:ext>
                </a:extLst>
              </a:blip>
              <a:stretch>
                <a:fillRect/>
              </a:stretch>
            </a:blip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5137334" y="7057669"/>
            <a:ext cx="8850759" cy="8850759"/>
          </a:xfrm>
          <a:prstGeom prst="rect">
            <a:avLst/>
          </a:prstGeom>
        </p:spPr>
      </p:pic>
      <p:grpSp>
        <p:nvGrpSpPr>
          <p:cNvPr id="9" name="Group 9"/>
          <p:cNvGrpSpPr/>
          <p:nvPr/>
        </p:nvGrpSpPr>
        <p:grpSpPr>
          <a:xfrm>
            <a:off x="2908294" y="1072022"/>
            <a:ext cx="6823977" cy="8018027"/>
            <a:chOff x="-104563" y="9525"/>
            <a:chExt cx="9098636" cy="5592407"/>
          </a:xfrm>
        </p:grpSpPr>
        <p:sp>
          <p:nvSpPr>
            <p:cNvPr id="10" name="TextBox 10"/>
            <p:cNvSpPr txBox="1"/>
            <p:nvPr/>
          </p:nvSpPr>
          <p:spPr>
            <a:xfrm>
              <a:off x="0" y="9525"/>
              <a:ext cx="6071671" cy="858671"/>
            </a:xfrm>
            <a:prstGeom prst="rect">
              <a:avLst/>
            </a:prstGeom>
          </p:spPr>
          <p:txBody>
            <a:bodyPr lIns="0" tIns="0" rIns="0" bIns="0" rtlCol="0" anchor="t">
              <a:spAutoFit/>
            </a:bodyPr>
            <a:lstStyle/>
            <a:p>
              <a:pPr marL="0" lvl="0" indent="0">
                <a:lnSpc>
                  <a:spcPts val="9600"/>
                </a:lnSpc>
                <a:spcBef>
                  <a:spcPct val="0"/>
                </a:spcBef>
              </a:pPr>
              <a:r>
                <a:rPr lang="en-US" sz="8000" u="none" dirty="0">
                  <a:solidFill>
                    <a:srgbClr val="18BBCB"/>
                  </a:solidFill>
                  <a:latin typeface="Nourd"/>
                </a:rPr>
                <a:t>Login</a:t>
              </a:r>
            </a:p>
          </p:txBody>
        </p:sp>
        <p:sp>
          <p:nvSpPr>
            <p:cNvPr id="11" name="TextBox 11"/>
            <p:cNvSpPr txBox="1"/>
            <p:nvPr/>
          </p:nvSpPr>
          <p:spPr>
            <a:xfrm>
              <a:off x="-104563" y="1351511"/>
              <a:ext cx="9098636" cy="4250421"/>
            </a:xfrm>
            <a:prstGeom prst="rect">
              <a:avLst/>
            </a:prstGeom>
          </p:spPr>
          <p:txBody>
            <a:bodyPr wrap="square" lIns="0" tIns="0" rIns="0" bIns="0" rtlCol="0" anchor="t">
              <a:spAutoFit/>
            </a:bodyPr>
            <a:lstStyle/>
            <a:p>
              <a:pPr marL="0" lvl="0" indent="0"/>
              <a:r>
                <a:rPr lang="en-US" sz="4400" dirty="0">
                  <a:solidFill>
                    <a:srgbClr val="545454"/>
                  </a:solidFill>
                  <a:latin typeface="Nourd"/>
                </a:rPr>
                <a:t>Second form is Login Form. This appears after loading process is done. By giving correct user name and password (from doctors table) it allows to access the software. Incase those are wrong it won’t.</a:t>
              </a:r>
              <a:endParaRPr lang="en-US" sz="4400" u="none" dirty="0">
                <a:solidFill>
                  <a:srgbClr val="545454"/>
                </a:solidFill>
                <a:latin typeface="Nourd"/>
              </a:endParaRPr>
            </a:p>
          </p:txBody>
        </p:sp>
      </p:grpSp>
      <p:grpSp>
        <p:nvGrpSpPr>
          <p:cNvPr id="12" name="Group 12"/>
          <p:cNvGrpSpPr/>
          <p:nvPr/>
        </p:nvGrpSpPr>
        <p:grpSpPr>
          <a:xfrm>
            <a:off x="649864" y="1117742"/>
            <a:ext cx="2004054" cy="2004054"/>
            <a:chOff x="0" y="0"/>
            <a:chExt cx="2672072" cy="2672072"/>
          </a:xfrm>
        </p:grpSpPr>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0" y="0"/>
              <a:ext cx="2672072" cy="2672072"/>
            </a:xfrm>
            <a:prstGeom prst="rect">
              <a:avLst/>
            </a:prstGeom>
          </p:spPr>
        </p:pic>
        <p:sp>
          <p:nvSpPr>
            <p:cNvPr id="14" name="TextBox 14"/>
            <p:cNvSpPr txBox="1"/>
            <p:nvPr/>
          </p:nvSpPr>
          <p:spPr>
            <a:xfrm>
              <a:off x="537587" y="729831"/>
              <a:ext cx="1444497" cy="1265304"/>
            </a:xfrm>
            <a:prstGeom prst="rect">
              <a:avLst/>
            </a:prstGeom>
          </p:spPr>
          <p:txBody>
            <a:bodyPr lIns="0" tIns="0" rIns="0" bIns="0" rtlCol="0" anchor="t">
              <a:spAutoFit/>
            </a:bodyPr>
            <a:lstStyle/>
            <a:p>
              <a:pPr marL="0" lvl="0" indent="0" algn="ctr">
                <a:lnSpc>
                  <a:spcPts val="7350"/>
                </a:lnSpc>
                <a:spcBef>
                  <a:spcPct val="0"/>
                </a:spcBef>
              </a:pPr>
              <a:r>
                <a:rPr lang="en-US" sz="7000" u="none" dirty="0">
                  <a:solidFill>
                    <a:srgbClr val="FFFFFF"/>
                  </a:solidFill>
                  <a:latin typeface="Nourd"/>
                </a:rPr>
                <a:t>02</a:t>
              </a:r>
            </a:p>
          </p:txBody>
        </p:sp>
      </p:grpSp>
    </p:spTree>
    <p:extLst>
      <p:ext uri="{BB962C8B-B14F-4D97-AF65-F5344CB8AC3E}">
        <p14:creationId xmlns:p14="http://schemas.microsoft.com/office/powerpoint/2010/main" val="1838757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par>
                          <p:cTn id="21" fill="hold">
                            <p:stCondLst>
                              <p:cond delay="2000"/>
                            </p:stCondLst>
                            <p:childTnLst>
                              <p:par>
                                <p:cTn id="22" presetID="16" presetClass="entr" presetSubtype="21"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1500"/>
                                        <p:tgtEl>
                                          <p:spTgt spid="9"/>
                                        </p:tgtEl>
                                      </p:cBhvr>
                                    </p:animEffect>
                                  </p:childTnLst>
                                </p:cTn>
                              </p:par>
                            </p:childTnLst>
                          </p:cTn>
                        </p:par>
                        <p:par>
                          <p:cTn id="25" fill="hold">
                            <p:stCondLst>
                              <p:cond delay="4000"/>
                            </p:stCondLst>
                            <p:childTnLst>
                              <p:par>
                                <p:cTn id="26" presetID="6" presetClass="entr" presetSubtype="16" fill="hold" nodeType="afterEffect">
                                  <p:stCondLst>
                                    <p:cond delay="25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TotalTime>
  <Words>528</Words>
  <Application>Microsoft Office PowerPoint</Application>
  <PresentationFormat>Custom</PresentationFormat>
  <Paragraphs>73</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Nourd</vt:lpstr>
      <vt:lpstr>Nourd Bold</vt:lpstr>
      <vt:lpstr>Arial</vt:lpstr>
      <vt:lpstr>Calibri</vt:lpstr>
      <vt:lpstr>Iskoola Pota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Blue and White Gradient Modern Healthcare Business Professional Medical Center Presentation</dc:title>
  <dc:creator>Ashwini Adithya</dc:creator>
  <cp:lastModifiedBy>Chathu-Official</cp:lastModifiedBy>
  <cp:revision>61</cp:revision>
  <dcterms:created xsi:type="dcterms:W3CDTF">2006-08-16T00:00:00Z</dcterms:created>
  <dcterms:modified xsi:type="dcterms:W3CDTF">2023-04-08T16:47:06Z</dcterms:modified>
  <dc:identifier>DAFeX9_DxJQ</dc:identifier>
</cp:coreProperties>
</file>